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notesSlides/notesSlide2.xml" ContentType="application/vnd.openxmlformats-officedocument.presentationml.notesSlide+xml"/>
  <Override PartName="/ppt/tags/tag8.xml" ContentType="application/vnd.openxmlformats-officedocument.presentationml.tags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Layouts/slideLayout6.xml" ContentType="application/vnd.openxmlformats-officedocument.presentationml.slideLayout+xml"/>
  <Override PartName="/ppt/tags/tag4.xml" ContentType="application/vnd.openxmlformats-officedocument.presentationml.tags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27.xml" ContentType="application/vnd.openxmlformats-officedocument.presentationml.notesSlide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tags/tag38.xml" ContentType="application/vnd.openxmlformats-officedocument.presentationml.tags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tags/tag16.xml" ContentType="application/vnd.openxmlformats-officedocument.presentationml.tags+xml"/>
  <Override PartName="/ppt/tags/tag27.xml" ContentType="application/vnd.openxmlformats-officedocument.presentationml.tags+xml"/>
  <Override PartName="/ppt/notesSlides/notesSlide23.xml" ContentType="application/vnd.openxmlformats-officedocument.presentationml.notesSlide+xml"/>
  <Override PartName="/docProps/custom.xml" ContentType="application/vnd.openxmlformats-officedocument.custom-properties+xml"/>
  <Override PartName="/ppt/notesSlides/notesSlide12.xml" ContentType="application/vnd.openxmlformats-officedocument.presentationml.notesSlide+xml"/>
  <Override PartName="/ppt/tags/tag34.xml" ContentType="application/vnd.openxmlformats-officedocument.presentationml.tags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tags/tag12.xml" ContentType="application/vnd.openxmlformats-officedocument.presentationml.tags+xml"/>
  <Override PartName="/ppt/tags/tag23.xml" ContentType="application/vnd.openxmlformats-officedocument.presentationml.tags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tags/tag9.xml" ContentType="application/vnd.openxmlformats-officedocument.presentationml.tags+xml"/>
  <Override PartName="/ppt/tags/tag30.xml" ContentType="application/vnd.openxmlformats-officedocument.presentationml.tag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ags/tag5.xml" ContentType="application/vnd.openxmlformats-officedocument.presentationml.tags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tags/tag3.xml" ContentType="application/vnd.openxmlformats-officedocument.presentationml.tags+xml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tags/tag19.xml" ContentType="application/vnd.openxmlformats-officedocument.presentationml.tags+xml"/>
  <Override PartName="/ppt/tags/tag28.xml" ContentType="application/vnd.openxmlformats-officedocument.presentationml.tags+xml"/>
  <Override PartName="/ppt/tags/tag37.xml" ContentType="application/vnd.openxmlformats-officedocument.presentationml.tags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notesSlides/notesSlide13.xml" ContentType="application/vnd.openxmlformats-officedocument.presentationml.notesSlide+xml"/>
  <Override PartName="/ppt/tags/tag17.xml" ContentType="application/vnd.openxmlformats-officedocument.presentationml.tags+xml"/>
  <Override PartName="/ppt/tags/tag26.xml" ContentType="application/vnd.openxmlformats-officedocument.presentationml.tags+xml"/>
  <Override PartName="/ppt/tags/tag35.xml" ContentType="application/vnd.openxmlformats-officedocument.presentationml.tags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tags/tag15.xml" ContentType="application/vnd.openxmlformats-officedocument.presentationml.tags+xml"/>
  <Override PartName="/ppt/tags/tag24.xml" ContentType="application/vnd.openxmlformats-officedocument.presentationml.tags+xml"/>
  <Override PartName="/ppt/tags/tag33.xml" ContentType="application/vnd.openxmlformats-officedocument.presentationml.tags+xml"/>
  <Override PartName="/ppt/notesSlides/notesSlide20.xml" ContentType="application/vnd.openxmlformats-officedocument.presentationml.notesSlide+xml"/>
  <Override PartName="/ppt/notesSlides/notesSlide6.xml" ContentType="application/vnd.openxmlformats-officedocument.presentationml.notesSlide+xml"/>
  <Override PartName="/ppt/tags/tag13.xml" ContentType="application/vnd.openxmlformats-officedocument.presentationml.tags+xml"/>
  <Override PartName="/ppt/tags/tag22.xml" ContentType="application/vnd.openxmlformats-officedocument.presentationml.tags+xml"/>
  <Override PartName="/ppt/tags/tag31.xml" ContentType="application/vnd.openxmlformats-officedocument.presentationml.tags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handoutMasters/handoutMaster1.xml" ContentType="application/vnd.openxmlformats-officedocument.presentationml.handoutMaster+xml"/>
  <Override PartName="/ppt/notesSlides/notesSlide4.xml" ContentType="application/vnd.openxmlformats-officedocument.presentationml.notesSlide+xml"/>
  <Override PartName="/ppt/tags/tag11.xml" ContentType="application/vnd.openxmlformats-officedocument.presentationml.tags+xml"/>
  <Override PartName="/ppt/tags/tag20.xml" ContentType="application/vnd.openxmlformats-officedocument.presentationml.tags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tags/tag6.xml" ContentType="application/vnd.openxmlformats-officedocument.presentationml.tags+xml"/>
  <Default Extension="svg" ContentType="image/svg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notesSlides/notesSlide29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tags/tag2.xml" ContentType="application/vnd.openxmlformats-officedocument.presentationml.tags+xml"/>
  <Override PartName="/ppt/notesSlides/notesSlide18.xml" ContentType="application/vnd.openxmlformats-officedocument.presentationml.notesSlide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tags/tag29.xml" ContentType="application/vnd.openxmlformats-officedocument.presentationml.tags+xml"/>
  <Override PartName="/ppt/notesSlides/notesSlide25.xml" ContentType="application/vnd.openxmlformats-officedocument.presentationml.notesSlide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tags/tag18.xml" ContentType="application/vnd.openxmlformats-officedocument.presentationml.tags+xml"/>
  <Override PartName="/ppt/tags/tag36.xml" ContentType="application/vnd.openxmlformats-officedocument.presentationml.tags+xml"/>
  <Override PartName="/ppt/notesSlides/notesSlide9.xml" ContentType="application/vnd.openxmlformats-officedocument.presentationml.notesSlide+xml"/>
  <Override PartName="/ppt/tags/tag14.xml" ContentType="application/vnd.openxmlformats-officedocument.presentationml.tags+xml"/>
  <Override PartName="/ppt/tags/tag25.xml" ContentType="application/vnd.openxmlformats-officedocument.presentationml.tags+xml"/>
  <Override PartName="/ppt/notesSlides/notesSlide21.xml" ContentType="application/vnd.openxmlformats-officedocument.presentationml.notesSlide+xml"/>
  <Override PartName="/ppt/notesSlides/notesSlide10.xml" ContentType="application/vnd.openxmlformats-officedocument.presentationml.notesSlide+xml"/>
  <Override PartName="/ppt/tags/tag32.xml" ContentType="application/vnd.openxmlformats-officedocument.presentationml.tags+xml"/>
  <Override PartName="/ppt/slides/slide7.xml" ContentType="application/vnd.openxmlformats-officedocument.presentationml.slide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tags/tag10.xml" ContentType="application/vnd.openxmlformats-officedocument.presentationml.tags+xml"/>
  <Override PartName="/ppt/tags/tag21.xml" ContentType="application/vnd.openxmlformats-officedocument.presentationml.tags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notesSlides/notesSlide1.xml" ContentType="application/vnd.openxmlformats-officedocument.presentationml.notesSlide+xml"/>
  <Override PartName="/ppt/tags/tag7.xml" ContentType="application/vnd.openxmlformats-officedocument.presentationml.tag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51"/>
  </p:notesMasterIdLst>
  <p:handoutMasterIdLst>
    <p:handoutMasterId r:id="rId52"/>
  </p:handoutMasterIdLst>
  <p:sldIdLst>
    <p:sldId id="256" r:id="rId2"/>
    <p:sldId id="277" r:id="rId3"/>
    <p:sldId id="300" r:id="rId4"/>
    <p:sldId id="351" r:id="rId5"/>
    <p:sldId id="355" r:id="rId6"/>
    <p:sldId id="350" r:id="rId7"/>
    <p:sldId id="301" r:id="rId8"/>
    <p:sldId id="264" r:id="rId9"/>
    <p:sldId id="268" r:id="rId10"/>
    <p:sldId id="302" r:id="rId11"/>
    <p:sldId id="303" r:id="rId12"/>
    <p:sldId id="304" r:id="rId13"/>
    <p:sldId id="265" r:id="rId14"/>
    <p:sldId id="278" r:id="rId15"/>
    <p:sldId id="305" r:id="rId16"/>
    <p:sldId id="306" r:id="rId17"/>
    <p:sldId id="308" r:id="rId18"/>
    <p:sldId id="263" r:id="rId19"/>
    <p:sldId id="284" r:id="rId20"/>
    <p:sldId id="282" r:id="rId21"/>
    <p:sldId id="309" r:id="rId22"/>
    <p:sldId id="307" r:id="rId23"/>
    <p:sldId id="285" r:id="rId24"/>
    <p:sldId id="286" r:id="rId25"/>
    <p:sldId id="271" r:id="rId26"/>
    <p:sldId id="310" r:id="rId27"/>
    <p:sldId id="288" r:id="rId28"/>
    <p:sldId id="279" r:id="rId29"/>
    <p:sldId id="316" r:id="rId30"/>
    <p:sldId id="311" r:id="rId31"/>
    <p:sldId id="312" r:id="rId32"/>
    <p:sldId id="333" r:id="rId33"/>
    <p:sldId id="335" r:id="rId34"/>
    <p:sldId id="336" r:id="rId35"/>
    <p:sldId id="337" r:id="rId36"/>
    <p:sldId id="298" r:id="rId37"/>
    <p:sldId id="338" r:id="rId38"/>
    <p:sldId id="342" r:id="rId39"/>
    <p:sldId id="343" r:id="rId40"/>
    <p:sldId id="339" r:id="rId41"/>
    <p:sldId id="344" r:id="rId42"/>
    <p:sldId id="314" r:id="rId43"/>
    <p:sldId id="345" r:id="rId44"/>
    <p:sldId id="340" r:id="rId45"/>
    <p:sldId id="341" r:id="rId46"/>
    <p:sldId id="346" r:id="rId47"/>
    <p:sldId id="347" r:id="rId48"/>
    <p:sldId id="348" r:id="rId49"/>
    <p:sldId id="261" r:id="rId50"/>
  </p:sldIdLst>
  <p:sldSz cx="9144000" cy="5143500" type="screen16x9"/>
  <p:notesSz cx="6858000" cy="9144000"/>
  <p:custDataLst>
    <p:tags r:id="rId53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1552">
          <p15:clr>
            <a:srgbClr val="A4A3A4"/>
          </p15:clr>
        </p15:guide>
        <p15:guide id="2" pos="2807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C408F"/>
    <a:srgbClr val="FF1B0D"/>
    <a:srgbClr val="C1834B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无样式，网格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2" d="100"/>
          <a:sy n="112" d="100"/>
        </p:scale>
        <p:origin x="-744" y="-78"/>
      </p:cViewPr>
      <p:guideLst>
        <p:guide orient="horz" pos="1552"/>
        <p:guide pos="280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ags" Target="tags/tag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notesMaster" Target="notesMasters/notesMaster1.xml"/><Relationship Id="rId3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  <a:pPr/>
              <a:t>2022/11/9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pPr/>
              <a:t>2022/11/9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B8D5B7-8F6C-44D6-BCB2-7628A563A325}" type="datetimeFigureOut">
              <a:rPr lang="zh-CN" altLang="en-US" smtClean="0"/>
              <a:pPr/>
              <a:t>2022/11/9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CF8CDA-F8BC-4010-B632-737DD0AE16F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B8D5B7-8F6C-44D6-BCB2-7628A563A325}" type="datetimeFigureOut">
              <a:rPr lang="zh-CN" altLang="en-US" smtClean="0"/>
              <a:pPr/>
              <a:t>2022/11/9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CF8CDA-F8BC-4010-B632-737DD0AE16F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B8D5B7-8F6C-44D6-BCB2-7628A563A325}" type="datetimeFigureOut">
              <a:rPr lang="zh-CN" altLang="en-US" smtClean="0"/>
              <a:pPr/>
              <a:t>2022/11/9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CF8CDA-F8BC-4010-B632-737DD0AE16F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B8D5B7-8F6C-44D6-BCB2-7628A563A325}" type="datetimeFigureOut">
              <a:rPr lang="zh-CN" altLang="en-US" smtClean="0"/>
              <a:pPr/>
              <a:t>2022/11/9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CF8CDA-F8BC-4010-B632-737DD0AE16F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B8D5B7-8F6C-44D6-BCB2-7628A563A325}" type="datetimeFigureOut">
              <a:rPr lang="zh-CN" altLang="en-US" smtClean="0"/>
              <a:pPr/>
              <a:t>2022/11/9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CF8CDA-F8BC-4010-B632-737DD0AE16F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B8D5B7-8F6C-44D6-BCB2-7628A563A325}" type="datetimeFigureOut">
              <a:rPr lang="zh-CN" altLang="en-US" smtClean="0"/>
              <a:pPr/>
              <a:t>2022/11/9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CF8CDA-F8BC-4010-B632-737DD0AE16F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B8D5B7-8F6C-44D6-BCB2-7628A563A325}" type="datetimeFigureOut">
              <a:rPr lang="zh-CN" altLang="en-US" smtClean="0"/>
              <a:pPr/>
              <a:t>2022/11/9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CF8CDA-F8BC-4010-B632-737DD0AE16F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B8D5B7-8F6C-44D6-BCB2-7628A563A325}" type="datetimeFigureOut">
              <a:rPr lang="zh-CN" altLang="en-US" smtClean="0"/>
              <a:pPr/>
              <a:t>2022/11/9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CF8CDA-F8BC-4010-B632-737DD0AE16F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B8D5B7-8F6C-44D6-BCB2-7628A563A325}" type="datetimeFigureOut">
              <a:rPr lang="zh-CN" altLang="en-US" smtClean="0"/>
              <a:pPr/>
              <a:t>2022/11/9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CF8CDA-F8BC-4010-B632-737DD0AE16F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B8D5B7-8F6C-44D6-BCB2-7628A563A325}" type="datetimeFigureOut">
              <a:rPr lang="zh-CN" altLang="en-US" smtClean="0"/>
              <a:pPr/>
              <a:t>2022/11/9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CF8CDA-F8BC-4010-B632-737DD0AE16F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B8D5B7-8F6C-44D6-BCB2-7628A563A325}" type="datetimeFigureOut">
              <a:rPr lang="zh-CN" altLang="en-US" smtClean="0"/>
              <a:pPr/>
              <a:t>2022/11/9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CF8CDA-F8BC-4010-B632-737DD0AE16F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B8D5B7-8F6C-44D6-BCB2-7628A563A325}" type="datetimeFigureOut">
              <a:rPr lang="zh-CN" altLang="en-US" smtClean="0"/>
              <a:pPr/>
              <a:t>2022/11/9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CF8CDA-F8BC-4010-B632-737DD0AE16F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7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9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2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3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0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6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2.png"/><Relationship Id="rId4" Type="http://schemas.openxmlformats.org/officeDocument/2006/relationships/image" Target="../media/image41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3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5.png"/><Relationship Id="rId4" Type="http://schemas.openxmlformats.org/officeDocument/2006/relationships/image" Target="../media/image44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7.png"/><Relationship Id="rId4" Type="http://schemas.openxmlformats.org/officeDocument/2006/relationships/image" Target="../media/image46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7.png"/><Relationship Id="rId4" Type="http://schemas.openxmlformats.org/officeDocument/2006/relationships/image" Target="../media/image48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9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7.xml"/></Relationships>
</file>

<file path=ppt/slides/_rels/slide37.xml.rels><?xml version="1.0" encoding="UTF-8" standalone="yes"?>
<Relationships xmlns="http://schemas.openxmlformats.org/package/2006/relationships"><Relationship Id="rId8" Type="http://schemas.openxmlformats.org/officeDocument/2006/relationships/tags" Target="../tags/tag15.xml"/><Relationship Id="rId13" Type="http://schemas.openxmlformats.org/officeDocument/2006/relationships/tags" Target="../tags/tag20.xml"/><Relationship Id="rId18" Type="http://schemas.openxmlformats.org/officeDocument/2006/relationships/tags" Target="../tags/tag25.xml"/><Relationship Id="rId26" Type="http://schemas.openxmlformats.org/officeDocument/2006/relationships/tags" Target="../tags/tag33.xml"/><Relationship Id="rId3" Type="http://schemas.openxmlformats.org/officeDocument/2006/relationships/tags" Target="../tags/tag10.xml"/><Relationship Id="rId21" Type="http://schemas.openxmlformats.org/officeDocument/2006/relationships/tags" Target="../tags/tag28.xml"/><Relationship Id="rId7" Type="http://schemas.openxmlformats.org/officeDocument/2006/relationships/tags" Target="../tags/tag14.xml"/><Relationship Id="rId12" Type="http://schemas.openxmlformats.org/officeDocument/2006/relationships/tags" Target="../tags/tag19.xml"/><Relationship Id="rId17" Type="http://schemas.openxmlformats.org/officeDocument/2006/relationships/tags" Target="../tags/tag24.xml"/><Relationship Id="rId25" Type="http://schemas.openxmlformats.org/officeDocument/2006/relationships/tags" Target="../tags/tag32.xml"/><Relationship Id="rId33" Type="http://schemas.openxmlformats.org/officeDocument/2006/relationships/image" Target="../media/image4.jpeg"/><Relationship Id="rId2" Type="http://schemas.openxmlformats.org/officeDocument/2006/relationships/tags" Target="../tags/tag9.xml"/><Relationship Id="rId16" Type="http://schemas.openxmlformats.org/officeDocument/2006/relationships/tags" Target="../tags/tag23.xml"/><Relationship Id="rId20" Type="http://schemas.openxmlformats.org/officeDocument/2006/relationships/tags" Target="../tags/tag27.xml"/><Relationship Id="rId29" Type="http://schemas.openxmlformats.org/officeDocument/2006/relationships/tags" Target="../tags/tag36.xml"/><Relationship Id="rId1" Type="http://schemas.openxmlformats.org/officeDocument/2006/relationships/tags" Target="../tags/tag8.xml"/><Relationship Id="rId6" Type="http://schemas.openxmlformats.org/officeDocument/2006/relationships/tags" Target="../tags/tag13.xml"/><Relationship Id="rId11" Type="http://schemas.openxmlformats.org/officeDocument/2006/relationships/tags" Target="../tags/tag18.xml"/><Relationship Id="rId24" Type="http://schemas.openxmlformats.org/officeDocument/2006/relationships/tags" Target="../tags/tag31.xml"/><Relationship Id="rId32" Type="http://schemas.openxmlformats.org/officeDocument/2006/relationships/notesSlide" Target="../notesSlides/notesSlide20.xml"/><Relationship Id="rId5" Type="http://schemas.openxmlformats.org/officeDocument/2006/relationships/tags" Target="../tags/tag12.xml"/><Relationship Id="rId15" Type="http://schemas.openxmlformats.org/officeDocument/2006/relationships/tags" Target="../tags/tag22.xml"/><Relationship Id="rId23" Type="http://schemas.openxmlformats.org/officeDocument/2006/relationships/tags" Target="../tags/tag30.xml"/><Relationship Id="rId28" Type="http://schemas.openxmlformats.org/officeDocument/2006/relationships/tags" Target="../tags/tag35.xml"/><Relationship Id="rId10" Type="http://schemas.openxmlformats.org/officeDocument/2006/relationships/tags" Target="../tags/tag17.xml"/><Relationship Id="rId19" Type="http://schemas.openxmlformats.org/officeDocument/2006/relationships/tags" Target="../tags/tag26.xml"/><Relationship Id="rId31" Type="http://schemas.openxmlformats.org/officeDocument/2006/relationships/slideLayout" Target="../slideLayouts/slideLayout7.xml"/><Relationship Id="rId4" Type="http://schemas.openxmlformats.org/officeDocument/2006/relationships/tags" Target="../tags/tag11.xml"/><Relationship Id="rId9" Type="http://schemas.openxmlformats.org/officeDocument/2006/relationships/tags" Target="../tags/tag16.xml"/><Relationship Id="rId14" Type="http://schemas.openxmlformats.org/officeDocument/2006/relationships/tags" Target="../tags/tag21.xml"/><Relationship Id="rId22" Type="http://schemas.openxmlformats.org/officeDocument/2006/relationships/tags" Target="../tags/tag29.xml"/><Relationship Id="rId27" Type="http://schemas.openxmlformats.org/officeDocument/2006/relationships/tags" Target="../tags/tag34.xml"/><Relationship Id="rId30" Type="http://schemas.openxmlformats.org/officeDocument/2006/relationships/tags" Target="../tags/tag37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1.png"/><Relationship Id="rId4" Type="http://schemas.openxmlformats.org/officeDocument/2006/relationships/image" Target="../media/image50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3.png"/><Relationship Id="rId4" Type="http://schemas.openxmlformats.org/officeDocument/2006/relationships/image" Target="../media/image5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7.png"/><Relationship Id="rId4" Type="http://schemas.openxmlformats.org/officeDocument/2006/relationships/image" Target="../media/image54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5.png"/><Relationship Id="rId4" Type="http://schemas.openxmlformats.org/officeDocument/2006/relationships/image" Target="../media/image52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38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59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8.png"/><Relationship Id="rId5" Type="http://schemas.openxmlformats.org/officeDocument/2006/relationships/image" Target="../media/image57.png"/><Relationship Id="rId4" Type="http://schemas.openxmlformats.org/officeDocument/2006/relationships/image" Target="../media/image56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9.jpeg"/><Relationship Id="rId4" Type="http://schemas.openxmlformats.org/officeDocument/2006/relationships/image" Target="../media/image60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3.png"/><Relationship Id="rId5" Type="http://schemas.openxmlformats.org/officeDocument/2006/relationships/image" Target="../media/image62.png"/><Relationship Id="rId4" Type="http://schemas.openxmlformats.org/officeDocument/2006/relationships/image" Target="../media/image61.pn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67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6.png"/><Relationship Id="rId5" Type="http://schemas.openxmlformats.org/officeDocument/2006/relationships/image" Target="../media/image65.png"/><Relationship Id="rId4" Type="http://schemas.openxmlformats.org/officeDocument/2006/relationships/image" Target="../media/image64.pn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69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6.png"/><Relationship Id="rId5" Type="http://schemas.openxmlformats.org/officeDocument/2006/relationships/image" Target="../media/image68.png"/><Relationship Id="rId4" Type="http://schemas.openxmlformats.org/officeDocument/2006/relationships/image" Target="../media/image64.pn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73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2.png"/><Relationship Id="rId5" Type="http://schemas.openxmlformats.org/officeDocument/2006/relationships/image" Target="../media/image71.png"/><Relationship Id="rId4" Type="http://schemas.openxmlformats.org/officeDocument/2006/relationships/image" Target="../media/image70.png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8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sv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svg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24544" y="0"/>
            <a:ext cx="9144000" cy="51435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616158" y="1347614"/>
            <a:ext cx="592982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3200" b="1" dirty="0" smtClean="0">
                <a:latin typeface="微软雅黑" panose="020B0503020204020204" charset="-122"/>
                <a:ea typeface="微软雅黑" panose="020B0503020204020204" charset="-122"/>
                <a:sym typeface="汉仪大黑简" panose="02010600000101010101" charset="-122"/>
              </a:rPr>
              <a:t>实验资源预约使用系统操作指南</a:t>
            </a:r>
            <a:endParaRPr lang="zh-CN" altLang="en-US" sz="3200" b="1" dirty="0">
              <a:latin typeface="微软雅黑" panose="020B0503020204020204" charset="-122"/>
              <a:ea typeface="微软雅黑" panose="020B0503020204020204" charset="-122"/>
              <a:sym typeface="汉仪大黑简" panose="02010600000101010101" charset="-12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35697" y="1914386"/>
            <a:ext cx="35263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ENTERPRISE INTRODUCTION AND PUBLICITY</a:t>
            </a:r>
            <a:endParaRPr lang="zh-CN" altLang="en-US" dirty="0">
              <a:latin typeface="Microsoft Himalaya" panose="01010100010101010101" pitchFamily="2" charset="0"/>
              <a:cs typeface="Microsoft Himalaya" panose="01010100010101010101" pitchFamily="2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395536" y="3867894"/>
            <a:ext cx="2448272" cy="36004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400" b="1" dirty="0" smtClean="0">
                <a:latin typeface="微软雅黑" pitchFamily="34" charset="-122"/>
                <a:ea typeface="微软雅黑" pitchFamily="34" charset="-122"/>
              </a:rPr>
              <a:t>实验室安全与条件保障处</a:t>
            </a:r>
            <a:endParaRPr lang="zh-CN" altLang="en-US" sz="1400" b="1" dirty="0"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827720" y="411153"/>
            <a:ext cx="3133090" cy="3371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1600" b="1" dirty="0">
                <a:solidFill>
                  <a:srgbClr val="FF0000"/>
                </a:solidFill>
                <a:latin typeface="方正大黑简体" panose="02010601030101010101" pitchFamily="2" charset="-122"/>
                <a:ea typeface="方正大黑简体" panose="02010601030101010101" pitchFamily="2" charset="-122"/>
              </a:rPr>
              <a:t>经手人</a:t>
            </a:r>
            <a:r>
              <a:rPr lang="zh-CN" altLang="en-US" sz="1600" dirty="0">
                <a:solidFill>
                  <a:srgbClr val="1C408F"/>
                </a:solidFill>
                <a:latin typeface="方正大黑简体" panose="02010601030101010101" pitchFamily="2" charset="-122"/>
                <a:ea typeface="方正大黑简体" panose="02010601030101010101" pitchFamily="2" charset="-122"/>
              </a:rPr>
              <a:t>【提交申请单】-预约设施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323850" y="987425"/>
            <a:ext cx="734314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fontAlgn="auto">
              <a:lnSpc>
                <a:spcPct val="150000"/>
              </a:lnSpc>
              <a:buClrTx/>
              <a:buSzTx/>
              <a:buFontTx/>
            </a:pPr>
            <a:r>
              <a:rPr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charset="0"/>
                <a:ea typeface="方正大黑简体" panose="02010601030101010101" pitchFamily="2" charset="-122"/>
              </a:rPr>
              <a:t>首页-&gt;设施列表-&gt;可预约-&gt;预约</a:t>
            </a: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95605" y="1447800"/>
            <a:ext cx="8177530" cy="3507740"/>
          </a:xfrm>
          <a:prstGeom prst="rect">
            <a:avLst/>
          </a:prstGeom>
          <a:ln w="19050">
            <a:solidFill>
              <a:srgbClr val="C1834B"/>
            </a:solidFill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827720" y="411153"/>
            <a:ext cx="3133090" cy="3371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1600" b="1" dirty="0">
                <a:solidFill>
                  <a:srgbClr val="FF0000"/>
                </a:solidFill>
                <a:latin typeface="方正大黑简体" panose="02010601030101010101" pitchFamily="2" charset="-122"/>
                <a:ea typeface="方正大黑简体" panose="02010601030101010101" pitchFamily="2" charset="-122"/>
              </a:rPr>
              <a:t>经手人</a:t>
            </a:r>
            <a:r>
              <a:rPr lang="zh-CN" altLang="en-US" sz="1600" dirty="0">
                <a:solidFill>
                  <a:srgbClr val="1C408F"/>
                </a:solidFill>
                <a:latin typeface="方正大黑简体" panose="02010601030101010101" pitchFamily="2" charset="-122"/>
                <a:ea typeface="方正大黑简体" panose="02010601030101010101" pitchFamily="2" charset="-122"/>
              </a:rPr>
              <a:t>【提交申请单】-预约设施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323850" y="987425"/>
            <a:ext cx="734314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fontAlgn="auto">
              <a:lnSpc>
                <a:spcPct val="150000"/>
              </a:lnSpc>
              <a:buClrTx/>
              <a:buSzTx/>
              <a:buFontTx/>
            </a:pPr>
            <a:r>
              <a:rPr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charset="0"/>
                <a:ea typeface="方正大黑简体" panose="02010601030101010101" pitchFamily="2" charset="-122"/>
              </a:rPr>
              <a:t>首页-&gt;设施列表-&gt;需排队-&gt;去排队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95605" y="1491615"/>
            <a:ext cx="8083550" cy="1326515"/>
          </a:xfrm>
          <a:prstGeom prst="rect">
            <a:avLst/>
          </a:prstGeom>
          <a:ln w="19050">
            <a:solidFill>
              <a:srgbClr val="C1834B"/>
            </a:solidFill>
          </a:ln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95605" y="2931795"/>
            <a:ext cx="8085455" cy="1910715"/>
          </a:xfrm>
          <a:prstGeom prst="rect">
            <a:avLst/>
          </a:prstGeom>
          <a:ln w="19050">
            <a:solidFill>
              <a:srgbClr val="C1834B"/>
            </a:solidFill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827720" y="411153"/>
            <a:ext cx="3133090" cy="3371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1600" b="1" dirty="0">
                <a:solidFill>
                  <a:srgbClr val="FF0000"/>
                </a:solidFill>
                <a:latin typeface="方正大黑简体" panose="02010601030101010101" pitchFamily="2" charset="-122"/>
                <a:ea typeface="方正大黑简体" panose="02010601030101010101" pitchFamily="2" charset="-122"/>
              </a:rPr>
              <a:t>经手人</a:t>
            </a:r>
            <a:r>
              <a:rPr lang="zh-CN" altLang="en-US" sz="1600" dirty="0">
                <a:solidFill>
                  <a:srgbClr val="1C408F"/>
                </a:solidFill>
                <a:latin typeface="方正大黑简体" panose="02010601030101010101" pitchFamily="2" charset="-122"/>
                <a:ea typeface="方正大黑简体" panose="02010601030101010101" pitchFamily="2" charset="-122"/>
              </a:rPr>
              <a:t>【提交申请单】-预约设施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354330" y="915035"/>
            <a:ext cx="843470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fontAlgn="auto">
              <a:lnSpc>
                <a:spcPct val="150000"/>
              </a:lnSpc>
              <a:buClrTx/>
              <a:buSzTx/>
              <a:buFontTx/>
            </a:pPr>
            <a:r>
              <a:rPr lang="zh-CN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charset="0"/>
                <a:ea typeface="方正大黑简体" panose="02010601030101010101" pitchFamily="2" charset="-122"/>
              </a:rPr>
              <a:t>填写预约单</a:t>
            </a:r>
            <a:r>
              <a:rPr lang="en-US" altLang="zh-CN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charset="0"/>
                <a:ea typeface="方正大黑简体" panose="02010601030101010101" pitchFamily="2" charset="-122"/>
              </a:rPr>
              <a:t>-</a:t>
            </a: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charset="0"/>
                <a:ea typeface="方正大黑简体" panose="02010601030101010101" pitchFamily="2" charset="-122"/>
              </a:rPr>
              <a:t>新增项目：如果科研情况下拉列表没有可选的项目名称，新增</a:t>
            </a:r>
            <a:r>
              <a:rPr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charset="0"/>
                <a:ea typeface="方正大黑简体" panose="02010601030101010101" pitchFamily="2" charset="-122"/>
              </a:rPr>
              <a:t>项目-&gt;新增-&gt;提交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95605" y="1491615"/>
            <a:ext cx="4923790" cy="3001645"/>
          </a:xfrm>
          <a:prstGeom prst="rect">
            <a:avLst/>
          </a:prstGeom>
          <a:ln w="19050">
            <a:solidFill>
              <a:srgbClr val="C1834B"/>
            </a:solidFill>
          </a:ln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436235" y="1851660"/>
            <a:ext cx="3394710" cy="2348865"/>
          </a:xfrm>
          <a:prstGeom prst="rect">
            <a:avLst/>
          </a:prstGeom>
          <a:ln w="19050">
            <a:solidFill>
              <a:srgbClr val="C1834B"/>
            </a:solidFill>
          </a:ln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7380605" y="2355215"/>
            <a:ext cx="1575435" cy="2668905"/>
          </a:xfrm>
          <a:prstGeom prst="rect">
            <a:avLst/>
          </a:prstGeom>
          <a:ln w="19050">
            <a:solidFill>
              <a:srgbClr val="C1834B"/>
            </a:solidFill>
          </a:ln>
        </p:spPr>
      </p:pic>
      <p:sp>
        <p:nvSpPr>
          <p:cNvPr id="5" name="右箭头 4"/>
          <p:cNvSpPr/>
          <p:nvPr/>
        </p:nvSpPr>
        <p:spPr>
          <a:xfrm rot="18180000" flipV="1">
            <a:off x="5105400" y="2896870"/>
            <a:ext cx="645160" cy="76200"/>
          </a:xfrm>
          <a:prstGeom prst="rightArrow">
            <a:avLst/>
          </a:prstGeom>
          <a:solidFill>
            <a:srgbClr val="FF1B0D"/>
          </a:solidFill>
          <a:ln>
            <a:solidFill>
              <a:srgbClr val="FF1B0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右箭头 9"/>
          <p:cNvSpPr/>
          <p:nvPr/>
        </p:nvSpPr>
        <p:spPr>
          <a:xfrm rot="2400000" flipV="1">
            <a:off x="7258050" y="4398645"/>
            <a:ext cx="645160" cy="76200"/>
          </a:xfrm>
          <a:prstGeom prst="rightArrow">
            <a:avLst/>
          </a:prstGeom>
          <a:solidFill>
            <a:srgbClr val="FF1B0D"/>
          </a:solidFill>
          <a:ln>
            <a:solidFill>
              <a:srgbClr val="FF1B0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827720" y="411153"/>
            <a:ext cx="2423160" cy="3371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1600" b="1" dirty="0">
                <a:solidFill>
                  <a:srgbClr val="FF0000"/>
                </a:solidFill>
                <a:latin typeface="方正大黑简体" panose="02010601030101010101" pitchFamily="2" charset="-122"/>
                <a:ea typeface="方正大黑简体" panose="02010601030101010101" pitchFamily="2" charset="-122"/>
                <a:sym typeface="+mn-ea"/>
              </a:rPr>
              <a:t>经手人</a:t>
            </a:r>
            <a:r>
              <a:rPr lang="zh-CN" altLang="en-US" sz="1600" b="1" dirty="0">
                <a:solidFill>
                  <a:srgbClr val="1C408F"/>
                </a:solidFill>
                <a:latin typeface="方正大黑简体" panose="02010601030101010101" pitchFamily="2" charset="-122"/>
                <a:ea typeface="方正大黑简体" panose="02010601030101010101" pitchFamily="2" charset="-122"/>
                <a:sym typeface="+mn-ea"/>
              </a:rPr>
              <a:t>【</a:t>
            </a:r>
            <a:r>
              <a:rPr lang="zh-CN" altLang="en-US" sz="1600" dirty="0">
                <a:solidFill>
                  <a:srgbClr val="1C408F"/>
                </a:solidFill>
                <a:latin typeface="方正大黑简体" panose="02010601030101010101" pitchFamily="2" charset="-122"/>
                <a:ea typeface="方正大黑简体" panose="02010601030101010101" pitchFamily="2" charset="-122"/>
              </a:rPr>
              <a:t>查看预约订单】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95605" y="942975"/>
            <a:ext cx="3660140" cy="1264920"/>
          </a:xfrm>
          <a:prstGeom prst="rect">
            <a:avLst/>
          </a:prstGeom>
          <a:ln w="12700">
            <a:solidFill>
              <a:srgbClr val="C1834B"/>
            </a:solidFill>
          </a:ln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95605" y="2283460"/>
            <a:ext cx="7239635" cy="2588895"/>
          </a:xfrm>
          <a:prstGeom prst="rect">
            <a:avLst/>
          </a:prstGeom>
          <a:ln w="12700">
            <a:solidFill>
              <a:srgbClr val="C1834B"/>
            </a:solidFill>
          </a:ln>
        </p:spPr>
      </p:pic>
      <p:sp>
        <p:nvSpPr>
          <p:cNvPr id="10" name="文本框 9"/>
          <p:cNvSpPr txBox="1"/>
          <p:nvPr/>
        </p:nvSpPr>
        <p:spPr>
          <a:xfrm>
            <a:off x="4140200" y="1131570"/>
            <a:ext cx="3495040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auto">
              <a:lnSpc>
                <a:spcPct val="150000"/>
              </a:lnSpc>
              <a:buClrTx/>
              <a:buSzTx/>
              <a:buFontTx/>
            </a:pP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charset="0"/>
                <a:ea typeface="方正大黑简体" panose="02010601030101010101" pitchFamily="2" charset="-122"/>
              </a:rPr>
              <a:t>①提交预约单后，</a:t>
            </a:r>
            <a:r>
              <a:rPr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charset="0"/>
                <a:ea typeface="方正大黑简体" panose="02010601030101010101" pitchFamily="2" charset="-122"/>
              </a:rPr>
              <a:t>可在</a:t>
            </a:r>
            <a:r>
              <a:rPr lang="zh-CN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charset="0"/>
                <a:ea typeface="方正大黑简体" panose="02010601030101010101" pitchFamily="2" charset="-122"/>
              </a:rPr>
              <a:t>【</a:t>
            </a:r>
            <a:r>
              <a:rPr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charset="0"/>
                <a:ea typeface="方正大黑简体" panose="02010601030101010101" pitchFamily="2" charset="-122"/>
              </a:rPr>
              <a:t>我的预约</a:t>
            </a:r>
            <a:r>
              <a:rPr lang="zh-CN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charset="0"/>
                <a:ea typeface="方正大黑简体" panose="02010601030101010101" pitchFamily="2" charset="-122"/>
              </a:rPr>
              <a:t>】</a:t>
            </a:r>
            <a:r>
              <a:rPr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charset="0"/>
                <a:ea typeface="方正大黑简体" panose="02010601030101010101" pitchFamily="2" charset="-122"/>
              </a:rPr>
              <a:t>列表查看预约订单</a:t>
            </a:r>
            <a:endParaRPr lang="zh-CN" altLang="en-US" sz="1600" dirty="0">
              <a:solidFill>
                <a:schemeClr val="tx1">
                  <a:lumMod val="85000"/>
                  <a:lumOff val="15000"/>
                </a:schemeClr>
              </a:solidFill>
              <a:latin typeface="Calibri" panose="020F0502020204030204" charset="0"/>
              <a:ea typeface="方正大黑简体" panose="02010601030101010101" pitchFamily="2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7635240" y="2562860"/>
            <a:ext cx="1391285" cy="21837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charset="0"/>
                <a:ea typeface="方正大黑简体" panose="02010601030101010101" pitchFamily="2" charset="-122"/>
                <a:sym typeface="+mn-ea"/>
              </a:rPr>
              <a:t>②可根据条件进行查询</a:t>
            </a:r>
          </a:p>
          <a:p>
            <a:pPr fontAlgn="auto">
              <a:lnSpc>
                <a:spcPct val="150000"/>
              </a:lnSpc>
            </a:pPr>
            <a:endParaRPr lang="zh-CN" altLang="en-US" sz="1600" dirty="0">
              <a:solidFill>
                <a:schemeClr val="tx1">
                  <a:lumMod val="85000"/>
                  <a:lumOff val="15000"/>
                </a:schemeClr>
              </a:solidFill>
              <a:latin typeface="Calibri" panose="020F0502020204030204" charset="0"/>
              <a:ea typeface="方正大黑简体" panose="02010601030101010101" pitchFamily="2" charset="-122"/>
              <a:sym typeface="+mn-ea"/>
            </a:endParaRPr>
          </a:p>
          <a:p>
            <a:pPr fontAlgn="auto">
              <a:lnSpc>
                <a:spcPct val="150000"/>
              </a:lnSpc>
            </a:pP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charset="0"/>
                <a:ea typeface="方正大黑简体" panose="02010601030101010101" pitchFamily="2" charset="-122"/>
                <a:sym typeface="+mn-ea"/>
              </a:rPr>
              <a:t>③预约订单列表展示</a:t>
            </a:r>
            <a:endParaRPr lang="zh-CN" altLang="en-US" sz="1600" dirty="0">
              <a:solidFill>
                <a:schemeClr val="tx1">
                  <a:lumMod val="85000"/>
                  <a:lumOff val="15000"/>
                </a:schemeClr>
              </a:solidFill>
              <a:latin typeface="Calibri" panose="020F0502020204030204" charset="0"/>
              <a:ea typeface="方正大黑简体" panose="02010601030101010101" pitchFamily="2" charset="-122"/>
            </a:endParaRPr>
          </a:p>
          <a:p>
            <a:endParaRPr lang="zh-CN" altLang="en-US" sz="1600" dirty="0">
              <a:solidFill>
                <a:schemeClr val="tx1">
                  <a:lumMod val="85000"/>
                  <a:lumOff val="15000"/>
                </a:schemeClr>
              </a:solidFill>
              <a:latin typeface="Calibri" panose="020F0502020204030204" charset="0"/>
              <a:ea typeface="方正大黑简体" panose="02010601030101010101" pitchFamily="2" charset="-122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827720" y="411153"/>
            <a:ext cx="3948430" cy="3371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b="1" dirty="0">
                <a:solidFill>
                  <a:srgbClr val="FF0000"/>
                </a:solidFill>
                <a:latin typeface="方正大黑简体" panose="02010601030101010101" pitchFamily="2" charset="-122"/>
                <a:ea typeface="方正大黑简体" panose="02010601030101010101" pitchFamily="2" charset="-122"/>
              </a:rPr>
              <a:t>预约管理员</a:t>
            </a:r>
            <a:r>
              <a:rPr lang="zh-CN" altLang="en-US" sz="1600" dirty="0">
                <a:solidFill>
                  <a:srgbClr val="1C408F"/>
                </a:solidFill>
                <a:latin typeface="方正大黑简体" panose="02010601030101010101" pitchFamily="2" charset="-122"/>
                <a:ea typeface="方正大黑简体" panose="02010601030101010101" pitchFamily="2" charset="-122"/>
              </a:rPr>
              <a:t>【预约审批】</a:t>
            </a:r>
            <a:r>
              <a:rPr lang="en-US" altLang="zh-CN" sz="1600" dirty="0">
                <a:solidFill>
                  <a:srgbClr val="1C408F"/>
                </a:solidFill>
                <a:latin typeface="方正大黑简体" panose="02010601030101010101" pitchFamily="2" charset="-122"/>
                <a:ea typeface="方正大黑简体" panose="02010601030101010101" pitchFamily="2" charset="-122"/>
              </a:rPr>
              <a:t>-</a:t>
            </a:r>
            <a:r>
              <a:rPr lang="zh-CN" altLang="en-US" sz="1600" dirty="0">
                <a:solidFill>
                  <a:srgbClr val="1C408F"/>
                </a:solidFill>
                <a:latin typeface="方正大黑简体" panose="02010601030101010101" pitchFamily="2" charset="-122"/>
                <a:ea typeface="方正大黑简体" panose="02010601030101010101" pitchFamily="2" charset="-122"/>
              </a:rPr>
              <a:t>预约管理员审批</a:t>
            </a:r>
          </a:p>
        </p:txBody>
      </p:sp>
      <p:sp>
        <p:nvSpPr>
          <p:cNvPr id="28" name="文本框 27"/>
          <p:cNvSpPr txBox="1"/>
          <p:nvPr/>
        </p:nvSpPr>
        <p:spPr>
          <a:xfrm>
            <a:off x="344805" y="4011930"/>
            <a:ext cx="8603615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auto">
              <a:lnSpc>
                <a:spcPct val="150000"/>
              </a:lnSpc>
              <a:buClrTx/>
              <a:buSzTx/>
              <a:buFontTx/>
            </a:pPr>
            <a:r>
              <a:rPr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charset="0"/>
                <a:ea typeface="方正大黑简体" panose="02010601030101010101" pitchFamily="2" charset="-122"/>
              </a:rPr>
              <a:t>经手人预约完成后，需要预约管理员审批预约单</a:t>
            </a:r>
            <a:endParaRPr lang="zh-CN" sz="1600" dirty="0">
              <a:solidFill>
                <a:schemeClr val="tx1">
                  <a:lumMod val="85000"/>
                  <a:lumOff val="15000"/>
                </a:schemeClr>
              </a:solidFill>
              <a:latin typeface="Calibri" panose="020F0502020204030204" charset="0"/>
              <a:ea typeface="方正大黑简体" panose="02010601030101010101" pitchFamily="2" charset="-122"/>
            </a:endParaRPr>
          </a:p>
          <a:p>
            <a:pPr algn="just" fontAlgn="auto">
              <a:lnSpc>
                <a:spcPct val="150000"/>
              </a:lnSpc>
              <a:buClrTx/>
              <a:buSzTx/>
              <a:buFontTx/>
            </a:pPr>
            <a:r>
              <a:rPr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charset="0"/>
                <a:ea typeface="方正大黑简体" panose="02010601030101010101" pitchFamily="2" charset="-122"/>
              </a:rPr>
              <a:t>预约审批：工作台-&gt;预约管理员审批-&gt;审批-&gt;提交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95605" y="987425"/>
            <a:ext cx="6454775" cy="3007995"/>
          </a:xfrm>
          <a:prstGeom prst="rect">
            <a:avLst/>
          </a:prstGeom>
          <a:ln w="19050">
            <a:solidFill>
              <a:srgbClr val="C1834B"/>
            </a:solidFill>
          </a:ln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223635" y="1707515"/>
            <a:ext cx="2742565" cy="1362075"/>
          </a:xfrm>
          <a:prstGeom prst="rect">
            <a:avLst/>
          </a:prstGeom>
          <a:ln w="19050">
            <a:solidFill>
              <a:srgbClr val="C1834B"/>
            </a:solidFill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827720" y="411153"/>
            <a:ext cx="4253230" cy="3371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1600" b="1" dirty="0">
                <a:solidFill>
                  <a:srgbClr val="FF0000"/>
                </a:solidFill>
                <a:latin typeface="方正大黑简体" panose="02010601030101010101" pitchFamily="2" charset="-122"/>
                <a:ea typeface="方正大黑简体" panose="02010601030101010101" pitchFamily="2" charset="-122"/>
              </a:rPr>
              <a:t>预约管理员</a:t>
            </a:r>
            <a:r>
              <a:rPr lang="zh-CN" altLang="en-US" sz="1600" dirty="0">
                <a:solidFill>
                  <a:srgbClr val="1C408F"/>
                </a:solidFill>
                <a:latin typeface="方正大黑简体" panose="02010601030101010101" pitchFamily="2" charset="-122"/>
                <a:ea typeface="方正大黑简体" panose="02010601030101010101" pitchFamily="2" charset="-122"/>
              </a:rPr>
              <a:t>【确认设施】【排队】—确认设施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330200" y="3435350"/>
            <a:ext cx="8740140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fontAlgn="auto">
              <a:lnSpc>
                <a:spcPct val="150000"/>
              </a:lnSpc>
              <a:buClrTx/>
              <a:buSzTx/>
              <a:buFontTx/>
            </a:pPr>
            <a:r>
              <a:rPr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charset="0"/>
                <a:ea typeface="方正大黑简体" panose="02010601030101010101" pitchFamily="2" charset="-122"/>
              </a:rPr>
              <a:t>确认设施：可以调整修改预约单信息；预约管理员也可以（在用户同意情况下）通过操作【确认设施】修改设施来调整用户预约的设施</a:t>
            </a:r>
          </a:p>
          <a:p>
            <a:pPr algn="l" fontAlgn="auto">
              <a:lnSpc>
                <a:spcPct val="150000"/>
              </a:lnSpc>
              <a:buClrTx/>
              <a:buSzTx/>
              <a:buFontTx/>
            </a:pPr>
            <a:r>
              <a:rPr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charset="0"/>
                <a:ea typeface="方正大黑简体" panose="02010601030101010101" pitchFamily="2" charset="-122"/>
              </a:rPr>
              <a:t>确认设施：工作台-&gt;预约信息推送-&gt;确认设施</a:t>
            </a:r>
            <a:r>
              <a:rPr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charset="0"/>
                <a:ea typeface="方正大黑简体" panose="02010601030101010101" pitchFamily="2" charset="-122"/>
                <a:sym typeface="+mn-ea"/>
              </a:rPr>
              <a:t>-&gt;</a:t>
            </a:r>
            <a:r>
              <a:rPr lang="zh-CN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charset="0"/>
                <a:ea typeface="方正大黑简体" panose="02010601030101010101" pitchFamily="2" charset="-122"/>
                <a:sym typeface="+mn-ea"/>
              </a:rPr>
              <a:t>修改设施</a:t>
            </a:r>
            <a:r>
              <a:rPr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charset="0"/>
                <a:ea typeface="方正大黑简体" panose="02010601030101010101" pitchFamily="2" charset="-122"/>
                <a:sym typeface="+mn-ea"/>
              </a:rPr>
              <a:t>-&gt;</a:t>
            </a:r>
            <a:r>
              <a:rPr lang="zh-CN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charset="0"/>
                <a:ea typeface="方正大黑简体" panose="02010601030101010101" pitchFamily="2" charset="-122"/>
                <a:sym typeface="+mn-ea"/>
              </a:rPr>
              <a:t>保存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4" cstate="print"/>
          <a:srcRect b="5558"/>
          <a:stretch>
            <a:fillRect/>
          </a:stretch>
        </p:blipFill>
        <p:spPr>
          <a:xfrm>
            <a:off x="395605" y="946150"/>
            <a:ext cx="4298315" cy="2319020"/>
          </a:xfrm>
          <a:prstGeom prst="rect">
            <a:avLst/>
          </a:prstGeom>
          <a:ln w="19050">
            <a:solidFill>
              <a:srgbClr val="C1834B"/>
            </a:solidFill>
          </a:ln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428490" y="955040"/>
            <a:ext cx="4641850" cy="2310130"/>
          </a:xfrm>
          <a:prstGeom prst="rect">
            <a:avLst/>
          </a:prstGeom>
          <a:ln w="19050">
            <a:solidFill>
              <a:srgbClr val="C1834B"/>
            </a:solidFill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827720" y="411153"/>
            <a:ext cx="3846830" cy="3371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1600" b="1" dirty="0">
                <a:solidFill>
                  <a:srgbClr val="FF0000"/>
                </a:solidFill>
                <a:latin typeface="方正大黑简体" panose="02010601030101010101" pitchFamily="2" charset="-122"/>
                <a:ea typeface="方正大黑简体" panose="02010601030101010101" pitchFamily="2" charset="-122"/>
                <a:sym typeface="+mn-ea"/>
              </a:rPr>
              <a:t>预约管理员</a:t>
            </a:r>
            <a:r>
              <a:rPr lang="zh-CN" altLang="en-US" sz="1600" dirty="0">
                <a:solidFill>
                  <a:srgbClr val="1C408F"/>
                </a:solidFill>
                <a:latin typeface="方正大黑简体" panose="02010601030101010101" pitchFamily="2" charset="-122"/>
                <a:ea typeface="方正大黑简体" panose="02010601030101010101" pitchFamily="2" charset="-122"/>
                <a:sym typeface="+mn-ea"/>
              </a:rPr>
              <a:t>【确认设施】【排队】—排队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323850" y="4155440"/>
            <a:ext cx="8709025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fontAlgn="auto">
              <a:lnSpc>
                <a:spcPct val="150000"/>
              </a:lnSpc>
              <a:buClrTx/>
              <a:buSzTx/>
              <a:buFontTx/>
            </a:pPr>
            <a:r>
              <a:rPr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charset="0"/>
                <a:ea typeface="方正大黑简体" panose="02010601030101010101" pitchFamily="2" charset="-122"/>
              </a:rPr>
              <a:t>排队预约的订单可以操作排队，调整排队顺序</a:t>
            </a:r>
            <a:r>
              <a:rPr lang="zh-CN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charset="0"/>
                <a:ea typeface="方正大黑简体" panose="02010601030101010101" pitchFamily="2" charset="-122"/>
              </a:rPr>
              <a:t>，</a:t>
            </a:r>
            <a:r>
              <a:rPr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charset="0"/>
                <a:ea typeface="方正大黑简体" panose="02010601030101010101" pitchFamily="2" charset="-122"/>
              </a:rPr>
              <a:t>可按订单</a:t>
            </a:r>
            <a:r>
              <a:rPr lang="zh-CN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charset="0"/>
                <a:ea typeface="方正大黑简体" panose="02010601030101010101" pitchFamily="2" charset="-122"/>
              </a:rPr>
              <a:t>紧急</a:t>
            </a:r>
            <a:r>
              <a:rPr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charset="0"/>
                <a:ea typeface="方正大黑简体" panose="02010601030101010101" pitchFamily="2" charset="-122"/>
              </a:rPr>
              <a:t>程度进行排序</a:t>
            </a:r>
          </a:p>
          <a:p>
            <a:pPr algn="l" fontAlgn="auto">
              <a:lnSpc>
                <a:spcPct val="150000"/>
              </a:lnSpc>
              <a:buClrTx/>
              <a:buSzTx/>
              <a:buFontTx/>
            </a:pPr>
            <a:r>
              <a:rPr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charset="0"/>
                <a:ea typeface="方正大黑简体" panose="02010601030101010101" pitchFamily="2" charset="-122"/>
              </a:rPr>
              <a:t>排队：工作台-&gt;预约信息推送-&gt;</a:t>
            </a:r>
            <a:r>
              <a:rPr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charset="0"/>
                <a:ea typeface="方正大黑简体" panose="02010601030101010101" pitchFamily="2" charset="-122"/>
                <a:sym typeface="+mn-ea"/>
              </a:rPr>
              <a:t>排队-&gt;</a:t>
            </a:r>
            <a:r>
              <a:rPr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charset="0"/>
                <a:ea typeface="方正大黑简体" panose="02010601030101010101" pitchFamily="2" charset="-122"/>
              </a:rPr>
              <a:t>设施类型-&gt;排队-&gt;提交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4" cstate="print"/>
          <a:srcRect r="11154" b="11082"/>
          <a:stretch>
            <a:fillRect/>
          </a:stretch>
        </p:blipFill>
        <p:spPr>
          <a:xfrm>
            <a:off x="395605" y="915035"/>
            <a:ext cx="4961255" cy="2369185"/>
          </a:xfrm>
          <a:prstGeom prst="rect">
            <a:avLst/>
          </a:prstGeom>
          <a:ln w="19050">
            <a:solidFill>
              <a:srgbClr val="C1834B"/>
            </a:solidFill>
          </a:ln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95605" y="3435350"/>
            <a:ext cx="6116320" cy="678815"/>
          </a:xfrm>
          <a:prstGeom prst="rect">
            <a:avLst/>
          </a:prstGeom>
          <a:ln w="19050">
            <a:solidFill>
              <a:srgbClr val="C1834B"/>
            </a:solidFill>
          </a:ln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508625" y="1779270"/>
            <a:ext cx="2140585" cy="1508125"/>
          </a:xfrm>
          <a:prstGeom prst="rect">
            <a:avLst/>
          </a:prstGeom>
          <a:ln w="19050">
            <a:solidFill>
              <a:srgbClr val="C1834B"/>
            </a:solidFill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827720" y="411153"/>
            <a:ext cx="2830830" cy="3371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1600" b="1" dirty="0">
                <a:solidFill>
                  <a:srgbClr val="FF0000"/>
                </a:solidFill>
                <a:latin typeface="方正大黑简体" panose="02010601030101010101" pitchFamily="2" charset="-122"/>
                <a:ea typeface="方正大黑简体" panose="02010601030101010101" pitchFamily="2" charset="-122"/>
              </a:rPr>
              <a:t>预约管理员</a:t>
            </a:r>
            <a:r>
              <a:rPr lang="zh-CN" altLang="en-US" sz="1600" dirty="0">
                <a:solidFill>
                  <a:srgbClr val="1C408F"/>
                </a:solidFill>
                <a:latin typeface="方正大黑简体" panose="02010601030101010101" pitchFamily="2" charset="-122"/>
                <a:ea typeface="方正大黑简体" panose="02010601030101010101" pitchFamily="2" charset="-122"/>
              </a:rPr>
              <a:t>【预约信息推送】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6876415" y="1419225"/>
            <a:ext cx="2019935" cy="23069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fontAlgn="auto">
              <a:lnSpc>
                <a:spcPct val="150000"/>
              </a:lnSpc>
              <a:buClrTx/>
              <a:buSzTx/>
              <a:buFontTx/>
            </a:pPr>
            <a:r>
              <a:rPr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charset="0"/>
                <a:ea typeface="方正大黑简体" panose="02010601030101010101" pitchFamily="2" charset="-122"/>
              </a:rPr>
              <a:t>预约管理员确认设施、排队后，可将预约信息推送给提交申请人（经手人），提交申请人对预约信息进行反馈是否使用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95605" y="987425"/>
            <a:ext cx="6429375" cy="3443605"/>
          </a:xfrm>
          <a:prstGeom prst="rect">
            <a:avLst/>
          </a:prstGeom>
          <a:ln w="19050">
            <a:solidFill>
              <a:srgbClr val="C1834B"/>
            </a:solidFill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827720" y="411153"/>
            <a:ext cx="1609090" cy="3371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1600" b="1" dirty="0">
                <a:solidFill>
                  <a:srgbClr val="FF1B0D"/>
                </a:solidFill>
                <a:latin typeface="方正大黑简体" panose="02010601030101010101" pitchFamily="2" charset="-122"/>
                <a:ea typeface="方正大黑简体" panose="02010601030101010101" pitchFamily="2" charset="-122"/>
              </a:rPr>
              <a:t>经手人</a:t>
            </a:r>
            <a:r>
              <a:rPr lang="zh-CN" altLang="en-US" sz="1600" dirty="0">
                <a:solidFill>
                  <a:srgbClr val="1C408F"/>
                </a:solidFill>
                <a:latin typeface="方正大黑简体" panose="02010601030101010101" pitchFamily="2" charset="-122"/>
                <a:ea typeface="方正大黑简体" panose="02010601030101010101" pitchFamily="2" charset="-122"/>
              </a:rPr>
              <a:t>【反馈】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 cstate="print"/>
          <a:srcRect r="932"/>
          <a:stretch>
            <a:fillRect/>
          </a:stretch>
        </p:blipFill>
        <p:spPr>
          <a:xfrm>
            <a:off x="395605" y="2499360"/>
            <a:ext cx="3927475" cy="2249805"/>
          </a:xfrm>
          <a:prstGeom prst="rect">
            <a:avLst/>
          </a:prstGeom>
          <a:ln w="12700">
            <a:solidFill>
              <a:srgbClr val="C1834B"/>
            </a:solidFill>
          </a:ln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95605" y="987425"/>
            <a:ext cx="7641590" cy="1457960"/>
          </a:xfrm>
          <a:prstGeom prst="rect">
            <a:avLst/>
          </a:prstGeom>
          <a:ln w="12700">
            <a:solidFill>
              <a:srgbClr val="C1834B"/>
            </a:solidFill>
          </a:ln>
        </p:spPr>
      </p:pic>
      <p:sp>
        <p:nvSpPr>
          <p:cNvPr id="10" name="文本框 9"/>
          <p:cNvSpPr txBox="1"/>
          <p:nvPr/>
        </p:nvSpPr>
        <p:spPr>
          <a:xfrm>
            <a:off x="4500245" y="2571750"/>
            <a:ext cx="3559175" cy="1938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auto">
              <a:lnSpc>
                <a:spcPct val="150000"/>
              </a:lnSpc>
              <a:buClrTx/>
              <a:buSzTx/>
              <a:buFontTx/>
            </a:pPr>
            <a:r>
              <a:rPr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charset="0"/>
                <a:ea typeface="方正大黑简体" panose="02010601030101010101" pitchFamily="2" charset="-122"/>
              </a:rPr>
              <a:t>预约管理员预约信息推送成功后，需要提交</a:t>
            </a:r>
            <a:r>
              <a:rPr lang="zh-CN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charset="0"/>
                <a:ea typeface="方正大黑简体" panose="02010601030101010101" pitchFamily="2" charset="-122"/>
              </a:rPr>
              <a:t>经手人</a:t>
            </a:r>
            <a:r>
              <a:rPr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charset="0"/>
                <a:ea typeface="方正大黑简体" panose="02010601030101010101" pitchFamily="2" charset="-122"/>
              </a:rPr>
              <a:t>操作【反馈】确认是否使用</a:t>
            </a:r>
          </a:p>
          <a:p>
            <a:pPr algn="just" fontAlgn="auto">
              <a:lnSpc>
                <a:spcPct val="150000"/>
              </a:lnSpc>
              <a:buClrTx/>
              <a:buSzTx/>
              <a:buFontTx/>
            </a:pPr>
            <a:r>
              <a:rPr lang="zh-CN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charset="0"/>
                <a:ea typeface="方正大黑简体" panose="02010601030101010101" pitchFamily="2" charset="-122"/>
              </a:rPr>
              <a:t>经手人</a:t>
            </a:r>
            <a:r>
              <a:rPr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charset="0"/>
                <a:ea typeface="方正大黑简体" panose="02010601030101010101" pitchFamily="2" charset="-122"/>
              </a:rPr>
              <a:t>反馈：工作台-&gt;我的预约-&gt;反馈-&gt;提交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827720" y="411153"/>
            <a:ext cx="2424430" cy="3371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1600" b="1" dirty="0">
                <a:solidFill>
                  <a:srgbClr val="FF1B0D"/>
                </a:solidFill>
                <a:latin typeface="方正大黑简体" panose="02010601030101010101" pitchFamily="2" charset="-122"/>
                <a:ea typeface="方正大黑简体" panose="02010601030101010101" pitchFamily="2" charset="-122"/>
              </a:rPr>
              <a:t>预约管理员</a:t>
            </a:r>
            <a:r>
              <a:rPr lang="zh-CN" altLang="en-US" sz="1600" dirty="0">
                <a:solidFill>
                  <a:srgbClr val="1C408F"/>
                </a:solidFill>
                <a:latin typeface="方正大黑简体" panose="02010601030101010101" pitchFamily="2" charset="-122"/>
                <a:ea typeface="方正大黑简体" panose="02010601030101010101" pitchFamily="2" charset="-122"/>
              </a:rPr>
              <a:t>【信息确认】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 cstate="print"/>
          <a:srcRect t="8137" b="17574"/>
          <a:stretch>
            <a:fillRect/>
          </a:stretch>
        </p:blipFill>
        <p:spPr>
          <a:xfrm>
            <a:off x="395605" y="987425"/>
            <a:ext cx="7097395" cy="2792095"/>
          </a:xfrm>
          <a:prstGeom prst="rect">
            <a:avLst/>
          </a:prstGeom>
          <a:ln w="12700">
            <a:solidFill>
              <a:srgbClr val="C1834B"/>
            </a:solidFill>
          </a:ln>
        </p:spPr>
      </p:pic>
      <p:sp>
        <p:nvSpPr>
          <p:cNvPr id="5" name="文本框 4"/>
          <p:cNvSpPr txBox="1"/>
          <p:nvPr/>
        </p:nvSpPr>
        <p:spPr>
          <a:xfrm>
            <a:off x="395605" y="3867785"/>
            <a:ext cx="7053580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auto">
              <a:lnSpc>
                <a:spcPct val="150000"/>
              </a:lnSpc>
              <a:buClrTx/>
              <a:buSzTx/>
              <a:buFontTx/>
            </a:pPr>
            <a:r>
              <a:rPr lang="zh-CN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charset="0"/>
                <a:ea typeface="方正大黑简体" panose="02010601030101010101" pitchFamily="2" charset="-122"/>
                <a:sym typeface="+mn-ea"/>
              </a:rPr>
              <a:t>经手人</a:t>
            </a:r>
            <a:r>
              <a:rPr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charset="0"/>
                <a:ea typeface="方正大黑简体" panose="02010601030101010101" pitchFamily="2" charset="-122"/>
                <a:sym typeface="+mn-ea"/>
              </a:rPr>
              <a:t>反馈通过后，预约管理员需要进行预约【信息确认】和【推送审批】</a:t>
            </a:r>
          </a:p>
          <a:p>
            <a:pPr algn="just" fontAlgn="auto">
              <a:lnSpc>
                <a:spcPct val="150000"/>
              </a:lnSpc>
              <a:buClrTx/>
              <a:buSzTx/>
              <a:buFontTx/>
            </a:pPr>
            <a:r>
              <a:rPr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charset="0"/>
                <a:ea typeface="方正大黑简体" panose="02010601030101010101" pitchFamily="2" charset="-122"/>
                <a:sym typeface="+mn-ea"/>
              </a:rPr>
              <a:t>信息确认：工作台-&gt;预约信息确认-&gt;审批-&gt;提交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2"/>
          <p:cNvSpPr txBox="1"/>
          <p:nvPr/>
        </p:nvSpPr>
        <p:spPr>
          <a:xfrm>
            <a:off x="1770178" y="1721743"/>
            <a:ext cx="95410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5400" dirty="0">
                <a:solidFill>
                  <a:schemeClr val="bg1"/>
                </a:solidFill>
                <a:latin typeface="方正大黑简体" panose="02010601030101010101" pitchFamily="2" charset="-122"/>
                <a:ea typeface="方正大黑简体" panose="02010601030101010101" pitchFamily="2" charset="-122"/>
              </a:rPr>
              <a:t>01</a:t>
            </a:r>
            <a:endParaRPr lang="zh-CN" altLang="en-US" sz="5400" dirty="0">
              <a:solidFill>
                <a:schemeClr val="bg1"/>
              </a:solidFill>
              <a:latin typeface="方正大黑简体" panose="02010601030101010101" pitchFamily="2" charset="-122"/>
              <a:ea typeface="方正大黑简体" panose="02010601030101010101" pitchFamily="2" charset="-122"/>
            </a:endParaRPr>
          </a:p>
        </p:txBody>
      </p:sp>
      <p:sp>
        <p:nvSpPr>
          <p:cNvPr id="6" name="TextBox 3"/>
          <p:cNvSpPr txBox="1"/>
          <p:nvPr/>
        </p:nvSpPr>
        <p:spPr>
          <a:xfrm>
            <a:off x="1840741" y="2398876"/>
            <a:ext cx="8129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>
                <a:solidFill>
                  <a:schemeClr val="bg1"/>
                </a:solidFill>
              </a:rPr>
              <a:t>PART</a:t>
            </a:r>
            <a:endParaRPr lang="zh-CN" altLang="en-US" sz="2400" dirty="0">
              <a:solidFill>
                <a:schemeClr val="bg1"/>
              </a:solidFill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11" name="矩形 10"/>
          <p:cNvSpPr/>
          <p:nvPr/>
        </p:nvSpPr>
        <p:spPr>
          <a:xfrm>
            <a:off x="2819527" y="997075"/>
            <a:ext cx="317724" cy="317724"/>
          </a:xfrm>
          <a:prstGeom prst="rect">
            <a:avLst/>
          </a:prstGeom>
          <a:solidFill>
            <a:srgbClr val="C1834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TextBox 4"/>
          <p:cNvSpPr txBox="1"/>
          <p:nvPr/>
        </p:nvSpPr>
        <p:spPr>
          <a:xfrm>
            <a:off x="2771800" y="971271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</a:rPr>
              <a:t>01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13" name="TextBox 5"/>
          <p:cNvSpPr txBox="1"/>
          <p:nvPr/>
        </p:nvSpPr>
        <p:spPr>
          <a:xfrm>
            <a:off x="3175509" y="1024766"/>
            <a:ext cx="792480" cy="27559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>
                <a:latin typeface="方正大黑简体" panose="02010601030101010101" pitchFamily="2" charset="-122"/>
                <a:ea typeface="方正大黑简体" panose="02010601030101010101" pitchFamily="2" charset="-122"/>
              </a:rPr>
              <a:t>基础说明</a:t>
            </a:r>
          </a:p>
        </p:txBody>
      </p:sp>
      <p:sp>
        <p:nvSpPr>
          <p:cNvPr id="14" name="TextBox 47"/>
          <p:cNvSpPr txBox="1"/>
          <p:nvPr/>
        </p:nvSpPr>
        <p:spPr>
          <a:xfrm>
            <a:off x="3608327" y="1568614"/>
            <a:ext cx="792480" cy="27559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altLang="zh-CN" sz="1200" dirty="0">
                <a:latin typeface="方正大黑简体" panose="02010601030101010101" pitchFamily="2" charset="-122"/>
                <a:ea typeface="方正大黑简体" panose="02010601030101010101" pitchFamily="2" charset="-122"/>
                <a:sym typeface="+mn-ea"/>
              </a:rPr>
              <a:t>PC</a:t>
            </a:r>
            <a:r>
              <a:rPr lang="zh-CN" altLang="en-US" sz="1200" dirty="0">
                <a:latin typeface="方正大黑简体" panose="02010601030101010101" pitchFamily="2" charset="-122"/>
                <a:ea typeface="方正大黑简体" panose="02010601030101010101" pitchFamily="2" charset="-122"/>
                <a:sym typeface="+mn-ea"/>
              </a:rPr>
              <a:t>端登录</a:t>
            </a:r>
            <a:endParaRPr lang="zh-CN" altLang="en-US" sz="1200" dirty="0">
              <a:latin typeface="方正大黑简体" panose="02010601030101010101" pitchFamily="2" charset="-122"/>
              <a:ea typeface="方正大黑简体" panose="02010601030101010101" pitchFamily="2" charset="-122"/>
            </a:endParaRPr>
          </a:p>
        </p:txBody>
      </p:sp>
      <p:sp>
        <p:nvSpPr>
          <p:cNvPr id="46" name="矩形 45"/>
          <p:cNvSpPr/>
          <p:nvPr/>
        </p:nvSpPr>
        <p:spPr>
          <a:xfrm>
            <a:off x="3252345" y="1540923"/>
            <a:ext cx="317724" cy="317724"/>
          </a:xfrm>
          <a:prstGeom prst="rect">
            <a:avLst/>
          </a:prstGeom>
          <a:solidFill>
            <a:srgbClr val="1C40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TextBox 46"/>
          <p:cNvSpPr txBox="1"/>
          <p:nvPr/>
        </p:nvSpPr>
        <p:spPr>
          <a:xfrm>
            <a:off x="3204618" y="1515119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</a:rPr>
              <a:t>02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63" name="矩形 62"/>
          <p:cNvSpPr/>
          <p:nvPr/>
        </p:nvSpPr>
        <p:spPr>
          <a:xfrm>
            <a:off x="2819527" y="2089666"/>
            <a:ext cx="317724" cy="317724"/>
          </a:xfrm>
          <a:prstGeom prst="rect">
            <a:avLst/>
          </a:prstGeom>
          <a:solidFill>
            <a:srgbClr val="C1834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TextBox 63"/>
          <p:cNvSpPr txBox="1"/>
          <p:nvPr/>
        </p:nvSpPr>
        <p:spPr>
          <a:xfrm>
            <a:off x="2771800" y="2063862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</a:rPr>
              <a:t>03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17" name="TextBox 64"/>
          <p:cNvSpPr txBox="1"/>
          <p:nvPr/>
        </p:nvSpPr>
        <p:spPr>
          <a:xfrm>
            <a:off x="3175509" y="2117357"/>
            <a:ext cx="109728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altLang="zh-CN" sz="1200" dirty="0">
                <a:latin typeface="方正大黑简体" panose="02010601030101010101" pitchFamily="2" charset="-122"/>
                <a:ea typeface="方正大黑简体" panose="02010601030101010101" pitchFamily="2" charset="-122"/>
                <a:sym typeface="+mn-ea"/>
              </a:rPr>
              <a:t>PC</a:t>
            </a:r>
            <a:r>
              <a:rPr lang="zh-CN" altLang="en-US" sz="1200" dirty="0">
                <a:latin typeface="方正大黑简体" panose="02010601030101010101" pitchFamily="2" charset="-122"/>
                <a:ea typeface="方正大黑简体" panose="02010601030101010101" pitchFamily="2" charset="-122"/>
                <a:sym typeface="+mn-ea"/>
              </a:rPr>
              <a:t>端预约</a:t>
            </a:r>
            <a:r>
              <a:rPr lang="zh-CN" altLang="en-US" sz="1200" dirty="0">
                <a:latin typeface="方正大黑简体" panose="02010601030101010101" pitchFamily="2" charset="-122"/>
                <a:ea typeface="方正大黑简体" panose="02010601030101010101" pitchFamily="2" charset="-122"/>
              </a:rPr>
              <a:t>流程</a:t>
            </a:r>
          </a:p>
          <a:p>
            <a:endParaRPr lang="zh-CN" altLang="en-US" sz="1200" dirty="0">
              <a:latin typeface="方正大黑简体" panose="02010601030101010101" pitchFamily="2" charset="-122"/>
              <a:ea typeface="方正大黑简体" panose="02010601030101010101" pitchFamily="2" charset="-122"/>
            </a:endParaRPr>
          </a:p>
        </p:txBody>
      </p:sp>
      <p:sp>
        <p:nvSpPr>
          <p:cNvPr id="18" name="TextBox 66"/>
          <p:cNvSpPr txBox="1"/>
          <p:nvPr/>
        </p:nvSpPr>
        <p:spPr>
          <a:xfrm>
            <a:off x="3608327" y="2661205"/>
            <a:ext cx="110799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altLang="zh-CN" sz="1200" dirty="0">
                <a:latin typeface="方正大黑简体" panose="02010601030101010101" pitchFamily="2" charset="-122"/>
                <a:ea typeface="方正大黑简体" panose="02010601030101010101" pitchFamily="2" charset="-122"/>
                <a:sym typeface="+mn-ea"/>
              </a:rPr>
              <a:t>PC</a:t>
            </a:r>
            <a:r>
              <a:rPr lang="zh-CN" altLang="en-US" sz="1200">
                <a:latin typeface="方正大黑简体" panose="02010601030101010101" pitchFamily="2" charset="-122"/>
                <a:ea typeface="方正大黑简体" panose="02010601030101010101" pitchFamily="2" charset="-122"/>
                <a:sym typeface="+mn-ea"/>
              </a:rPr>
              <a:t>端</a:t>
            </a:r>
            <a:r>
              <a:rPr lang="zh-CN" altLang="en-US" sz="1200" smtClean="0">
                <a:latin typeface="方正大黑简体" panose="02010601030101010101" pitchFamily="2" charset="-122"/>
                <a:ea typeface="方正大黑简体" panose="02010601030101010101" pitchFamily="2" charset="-122"/>
                <a:sym typeface="+mn-ea"/>
              </a:rPr>
              <a:t>续</a:t>
            </a:r>
            <a:r>
              <a:rPr lang="zh-CN" altLang="en-US" sz="1200" smtClean="0">
                <a:solidFill>
                  <a:srgbClr val="FF0000"/>
                </a:solidFill>
                <a:latin typeface="方正大黑简体" panose="02010601030101010101" pitchFamily="2" charset="-122"/>
                <a:ea typeface="方正大黑简体" panose="02010601030101010101" pitchFamily="2" charset="-122"/>
                <a:sym typeface="+mn-ea"/>
              </a:rPr>
              <a:t>用</a:t>
            </a:r>
            <a:r>
              <a:rPr lang="zh-CN" altLang="en-US" sz="1200" smtClean="0">
                <a:latin typeface="方正大黑简体" panose="02010601030101010101" pitchFamily="2" charset="-122"/>
                <a:ea typeface="方正大黑简体" panose="02010601030101010101" pitchFamily="2" charset="-122"/>
              </a:rPr>
              <a:t>流程</a:t>
            </a:r>
            <a:endParaRPr lang="zh-CN" altLang="en-US" sz="1200" dirty="0">
              <a:latin typeface="方正大黑简体" panose="02010601030101010101" pitchFamily="2" charset="-122"/>
              <a:ea typeface="方正大黑简体" panose="02010601030101010101" pitchFamily="2" charset="-122"/>
            </a:endParaRPr>
          </a:p>
        </p:txBody>
      </p:sp>
      <p:sp>
        <p:nvSpPr>
          <p:cNvPr id="69" name="矩形 68"/>
          <p:cNvSpPr/>
          <p:nvPr/>
        </p:nvSpPr>
        <p:spPr>
          <a:xfrm>
            <a:off x="3252345" y="2633514"/>
            <a:ext cx="317724" cy="317724"/>
          </a:xfrm>
          <a:prstGeom prst="rect">
            <a:avLst/>
          </a:prstGeom>
          <a:solidFill>
            <a:srgbClr val="1C40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TextBox 69"/>
          <p:cNvSpPr txBox="1"/>
          <p:nvPr/>
        </p:nvSpPr>
        <p:spPr>
          <a:xfrm>
            <a:off x="3204618" y="2607710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</a:rPr>
              <a:t>04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2819527" y="3192905"/>
            <a:ext cx="317724" cy="317724"/>
          </a:xfrm>
          <a:prstGeom prst="rect">
            <a:avLst/>
          </a:prstGeom>
          <a:solidFill>
            <a:srgbClr val="C1834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TextBox 4"/>
          <p:cNvSpPr txBox="1"/>
          <p:nvPr/>
        </p:nvSpPr>
        <p:spPr>
          <a:xfrm>
            <a:off x="2771800" y="3167101"/>
            <a:ext cx="41402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</a:rPr>
              <a:t>05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24" name="TextBox 5"/>
          <p:cNvSpPr txBox="1"/>
          <p:nvPr/>
        </p:nvSpPr>
        <p:spPr>
          <a:xfrm>
            <a:off x="3175509" y="3220596"/>
            <a:ext cx="110799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altLang="zh-CN" sz="1200" dirty="0">
                <a:latin typeface="方正大黑简体" panose="02010601030101010101" pitchFamily="2" charset="-122"/>
                <a:ea typeface="方正大黑简体" panose="02010601030101010101" pitchFamily="2" charset="-122"/>
                <a:sym typeface="+mn-ea"/>
              </a:rPr>
              <a:t>PC</a:t>
            </a:r>
            <a:r>
              <a:rPr lang="zh-CN" altLang="en-US" sz="1200">
                <a:latin typeface="方正大黑简体" panose="02010601030101010101" pitchFamily="2" charset="-122"/>
                <a:ea typeface="方正大黑简体" panose="02010601030101010101" pitchFamily="2" charset="-122"/>
                <a:sym typeface="+mn-ea"/>
              </a:rPr>
              <a:t>端</a:t>
            </a:r>
            <a:r>
              <a:rPr lang="zh-CN" altLang="en-US" sz="1200" smtClean="0">
                <a:latin typeface="方正大黑简体" panose="02010601030101010101" pitchFamily="2" charset="-122"/>
                <a:ea typeface="方正大黑简体" panose="02010601030101010101" pitchFamily="2" charset="-122"/>
                <a:sym typeface="+mn-ea"/>
              </a:rPr>
              <a:t>退</a:t>
            </a:r>
            <a:r>
              <a:rPr lang="zh-CN" altLang="en-US" sz="1200" smtClean="0">
                <a:solidFill>
                  <a:srgbClr val="FF0000"/>
                </a:solidFill>
                <a:latin typeface="方正大黑简体" panose="02010601030101010101" pitchFamily="2" charset="-122"/>
                <a:ea typeface="方正大黑简体" panose="02010601030101010101" pitchFamily="2" charset="-122"/>
                <a:sym typeface="+mn-ea"/>
              </a:rPr>
              <a:t>用</a:t>
            </a:r>
            <a:r>
              <a:rPr lang="zh-CN" altLang="en-US" sz="1200" smtClean="0">
                <a:latin typeface="方正大黑简体" panose="02010601030101010101" pitchFamily="2" charset="-122"/>
                <a:ea typeface="方正大黑简体" panose="02010601030101010101" pitchFamily="2" charset="-122"/>
                <a:sym typeface="+mn-ea"/>
              </a:rPr>
              <a:t>流</a:t>
            </a:r>
            <a:r>
              <a:rPr lang="zh-CN" altLang="en-US" sz="1200" smtClean="0">
                <a:latin typeface="方正大黑简体" panose="02010601030101010101" pitchFamily="2" charset="-122"/>
                <a:ea typeface="方正大黑简体" panose="02010601030101010101" pitchFamily="2" charset="-122"/>
              </a:rPr>
              <a:t>程</a:t>
            </a:r>
            <a:endParaRPr lang="zh-CN" altLang="en-US" sz="1200" dirty="0">
              <a:latin typeface="方正大黑简体" panose="02010601030101010101" pitchFamily="2" charset="-122"/>
              <a:ea typeface="方正大黑简体" panose="02010601030101010101" pitchFamily="2" charset="-122"/>
            </a:endParaRPr>
          </a:p>
        </p:txBody>
      </p:sp>
      <p:sp>
        <p:nvSpPr>
          <p:cNvPr id="2" name="TextBox 66"/>
          <p:cNvSpPr txBox="1"/>
          <p:nvPr/>
        </p:nvSpPr>
        <p:spPr>
          <a:xfrm>
            <a:off x="3608327" y="3812460"/>
            <a:ext cx="1249680" cy="27559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1200" dirty="0">
                <a:latin typeface="方正大黑简体" panose="02010601030101010101" pitchFamily="2" charset="-122"/>
                <a:ea typeface="方正大黑简体" panose="02010601030101010101" pitchFamily="2" charset="-122"/>
              </a:rPr>
              <a:t>移动端操作流程</a:t>
            </a:r>
          </a:p>
        </p:txBody>
      </p:sp>
      <p:sp>
        <p:nvSpPr>
          <p:cNvPr id="5" name="矩形 4"/>
          <p:cNvSpPr/>
          <p:nvPr/>
        </p:nvSpPr>
        <p:spPr>
          <a:xfrm>
            <a:off x="3252345" y="3784769"/>
            <a:ext cx="317724" cy="317724"/>
          </a:xfrm>
          <a:prstGeom prst="rect">
            <a:avLst/>
          </a:prstGeom>
          <a:solidFill>
            <a:srgbClr val="1C40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TextBox 69"/>
          <p:cNvSpPr txBox="1"/>
          <p:nvPr/>
        </p:nvSpPr>
        <p:spPr>
          <a:xfrm>
            <a:off x="3204618" y="3758965"/>
            <a:ext cx="41402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</a:rPr>
              <a:t>06</a:t>
            </a:r>
            <a:endParaRPr lang="zh-CN" alt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827720" y="411153"/>
            <a:ext cx="2425700" cy="3371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1600" b="1" dirty="0">
                <a:solidFill>
                  <a:srgbClr val="FF1B0D"/>
                </a:solidFill>
                <a:latin typeface="方正大黑简体" panose="02010601030101010101" pitchFamily="2" charset="-122"/>
                <a:ea typeface="方正大黑简体" panose="02010601030101010101" pitchFamily="2" charset="-122"/>
                <a:sym typeface="+mn-ea"/>
              </a:rPr>
              <a:t>预约管理员</a:t>
            </a:r>
            <a:r>
              <a:rPr lang="zh-CN" altLang="en-US" sz="1600" b="1" dirty="0">
                <a:solidFill>
                  <a:srgbClr val="1C408F"/>
                </a:solidFill>
                <a:latin typeface="方正大黑简体" panose="02010601030101010101" pitchFamily="2" charset="-122"/>
                <a:ea typeface="方正大黑简体" panose="02010601030101010101" pitchFamily="2" charset="-122"/>
                <a:sym typeface="+mn-ea"/>
              </a:rPr>
              <a:t>【</a:t>
            </a:r>
            <a:r>
              <a:rPr lang="zh-CN" altLang="en-US" sz="1600" dirty="0">
                <a:solidFill>
                  <a:srgbClr val="1C408F"/>
                </a:solidFill>
                <a:latin typeface="方正大黑简体" panose="02010601030101010101" pitchFamily="2" charset="-122"/>
                <a:ea typeface="方正大黑简体" panose="02010601030101010101" pitchFamily="2" charset="-122"/>
              </a:rPr>
              <a:t>推送审批】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95605" y="987425"/>
            <a:ext cx="8615680" cy="2226945"/>
          </a:xfrm>
          <a:prstGeom prst="rect">
            <a:avLst/>
          </a:prstGeom>
          <a:ln w="12700">
            <a:solidFill>
              <a:srgbClr val="C1834B"/>
            </a:solidFill>
          </a:ln>
        </p:spPr>
      </p:pic>
      <p:sp>
        <p:nvSpPr>
          <p:cNvPr id="5" name="文本框 4"/>
          <p:cNvSpPr txBox="1"/>
          <p:nvPr/>
        </p:nvSpPr>
        <p:spPr>
          <a:xfrm>
            <a:off x="323850" y="3363595"/>
            <a:ext cx="8200390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auto">
              <a:lnSpc>
                <a:spcPct val="150000"/>
              </a:lnSpc>
              <a:buClrTx/>
              <a:buSzTx/>
              <a:buFontTx/>
            </a:pPr>
            <a:r>
              <a:rPr lang="en-US" altLang="zh-CN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charset="0"/>
                <a:ea typeface="方正大黑简体" panose="02010601030101010101" pitchFamily="2" charset="-122"/>
                <a:sym typeface="+mn-ea"/>
              </a:rPr>
              <a:t>预约管理员</a:t>
            </a: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charset="0"/>
                <a:ea typeface="方正大黑简体" panose="02010601030101010101" pitchFamily="2" charset="-122"/>
                <a:sym typeface="+mn-ea"/>
              </a:rPr>
              <a:t>【</a:t>
            </a:r>
            <a:r>
              <a:rPr lang="en-US" altLang="zh-CN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charset="0"/>
                <a:ea typeface="方正大黑简体" panose="02010601030101010101" pitchFamily="2" charset="-122"/>
                <a:sym typeface="+mn-ea"/>
              </a:rPr>
              <a:t>预约信息确认】后，</a:t>
            </a: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charset="0"/>
                <a:ea typeface="方正大黑简体" panose="02010601030101010101" pitchFamily="2" charset="-122"/>
                <a:sym typeface="+mn-ea"/>
              </a:rPr>
              <a:t>点击</a:t>
            </a:r>
            <a:r>
              <a:rPr lang="en-US" altLang="zh-CN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charset="0"/>
                <a:ea typeface="方正大黑简体" panose="02010601030101010101" pitchFamily="2" charset="-122"/>
                <a:sym typeface="+mn-ea"/>
              </a:rPr>
              <a:t>【推送审批】</a:t>
            </a: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charset="0"/>
                <a:ea typeface="方正大黑简体" panose="02010601030101010101" pitchFamily="2" charset="-122"/>
                <a:sym typeface="+mn-ea"/>
              </a:rPr>
              <a:t>，由</a:t>
            </a:r>
            <a:r>
              <a:rPr lang="en-US" altLang="zh-CN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charset="0"/>
                <a:ea typeface="方正大黑简体" panose="02010601030101010101" pitchFamily="2" charset="-122"/>
                <a:sym typeface="+mn-ea"/>
              </a:rPr>
              <a:t>资源共享中心进行审批</a:t>
            </a:r>
          </a:p>
          <a:p>
            <a:pPr algn="just" fontAlgn="auto">
              <a:lnSpc>
                <a:spcPct val="150000"/>
              </a:lnSpc>
              <a:buClrTx/>
              <a:buSzTx/>
              <a:buFontTx/>
            </a:pP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charset="0"/>
                <a:ea typeface="方正大黑简体" panose="02010601030101010101" pitchFamily="2" charset="-122"/>
                <a:sym typeface="+mn-ea"/>
              </a:rPr>
              <a:t>推送审批：工作台-&gt;推送审批-&gt;推送审批-&gt;确定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827720" y="411153"/>
            <a:ext cx="3441700" cy="3371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1600" b="1" dirty="0">
                <a:solidFill>
                  <a:srgbClr val="FF0000"/>
                </a:solidFill>
                <a:latin typeface="方正大黑简体" panose="02010601030101010101" pitchFamily="2" charset="-122"/>
                <a:ea typeface="方正大黑简体" panose="02010601030101010101" pitchFamily="2" charset="-122"/>
              </a:rPr>
              <a:t>资源共享中心</a:t>
            </a:r>
            <a:r>
              <a:rPr lang="zh-CN" altLang="en-US" sz="1600" dirty="0">
                <a:solidFill>
                  <a:srgbClr val="1C408F"/>
                </a:solidFill>
                <a:latin typeface="方正大黑简体" panose="02010601030101010101" pitchFamily="2" charset="-122"/>
                <a:ea typeface="方正大黑简体" panose="02010601030101010101" pitchFamily="2" charset="-122"/>
              </a:rPr>
              <a:t>【资源共享中心审批】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323850" y="4299585"/>
            <a:ext cx="734314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fontAlgn="auto">
              <a:lnSpc>
                <a:spcPct val="150000"/>
              </a:lnSpc>
              <a:buClrTx/>
              <a:buSzTx/>
              <a:buFontTx/>
            </a:pPr>
            <a:r>
              <a:rPr lang="zh-CN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charset="0"/>
                <a:ea typeface="方正大黑简体" panose="02010601030101010101" pitchFamily="2" charset="-122"/>
              </a:rPr>
              <a:t>资源共享中心审批：控制台-&gt;登记管理-&gt;领导审批-&gt;审批</a:t>
            </a:r>
            <a:r>
              <a:rPr lang="zh-CN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charset="0"/>
                <a:ea typeface="方正大黑简体" panose="02010601030101010101" pitchFamily="2" charset="-122"/>
                <a:sym typeface="+mn-ea"/>
              </a:rPr>
              <a:t>-&gt;</a:t>
            </a:r>
            <a:r>
              <a:rPr lang="zh-CN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charset="0"/>
                <a:ea typeface="方正大黑简体" panose="02010601030101010101" pitchFamily="2" charset="-122"/>
              </a:rPr>
              <a:t>提交</a:t>
            </a:r>
            <a:endParaRPr sz="1600" dirty="0">
              <a:solidFill>
                <a:schemeClr val="tx1">
                  <a:lumMod val="85000"/>
                  <a:lumOff val="15000"/>
                </a:schemeClr>
              </a:solidFill>
              <a:latin typeface="Calibri" panose="020F0502020204030204" charset="0"/>
              <a:ea typeface="方正大黑简体" panose="02010601030101010101" pitchFamily="2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95605" y="987425"/>
            <a:ext cx="7071360" cy="3309620"/>
          </a:xfrm>
          <a:prstGeom prst="rect">
            <a:avLst/>
          </a:prstGeom>
          <a:ln w="19050">
            <a:solidFill>
              <a:srgbClr val="C1834B"/>
            </a:solidFill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827720" y="411153"/>
            <a:ext cx="2626360" cy="3371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1600" b="1" dirty="0">
                <a:solidFill>
                  <a:srgbClr val="FF0000"/>
                </a:solidFill>
                <a:latin typeface="方正大黑简体" panose="02010601030101010101" pitchFamily="2" charset="-122"/>
                <a:ea typeface="方正大黑简体" panose="02010601030101010101" pitchFamily="2" charset="-122"/>
              </a:rPr>
              <a:t>实验室处</a:t>
            </a:r>
            <a:r>
              <a:rPr lang="zh-CN" altLang="en-US" sz="1600" dirty="0">
                <a:solidFill>
                  <a:srgbClr val="1C408F"/>
                </a:solidFill>
                <a:latin typeface="方正大黑简体" panose="02010601030101010101" pitchFamily="2" charset="-122"/>
                <a:ea typeface="方正大黑简体" panose="02010601030101010101" pitchFamily="2" charset="-122"/>
              </a:rPr>
              <a:t>【实验室处审批】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323850" y="4083685"/>
            <a:ext cx="734314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fontAlgn="auto">
              <a:lnSpc>
                <a:spcPct val="150000"/>
              </a:lnSpc>
              <a:buClrTx/>
              <a:buSzTx/>
              <a:buFontTx/>
            </a:pPr>
            <a:r>
              <a:rPr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charset="0"/>
                <a:ea typeface="方正大黑简体" panose="02010601030101010101" pitchFamily="2" charset="-122"/>
              </a:rPr>
              <a:t>实验室处审批：控制台</a:t>
            </a:r>
            <a:r>
              <a:rPr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charset="0"/>
                <a:ea typeface="方正大黑简体" panose="02010601030101010101" pitchFamily="2" charset="-122"/>
                <a:sym typeface="+mn-ea"/>
              </a:rPr>
              <a:t>-&gt;</a:t>
            </a:r>
            <a:r>
              <a:rPr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charset="0"/>
                <a:ea typeface="方正大黑简体" panose="02010601030101010101" pitchFamily="2" charset="-122"/>
              </a:rPr>
              <a:t>登记管理-&gt;预约审批-&gt;审批</a:t>
            </a:r>
            <a:r>
              <a:rPr lang="zh-CN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charset="0"/>
                <a:ea typeface="方正大黑简体" panose="02010601030101010101" pitchFamily="2" charset="-122"/>
                <a:sym typeface="+mn-ea"/>
              </a:rPr>
              <a:t>-&gt;</a:t>
            </a:r>
            <a:r>
              <a:rPr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charset="0"/>
                <a:ea typeface="方正大黑简体" panose="02010601030101010101" pitchFamily="2" charset="-122"/>
              </a:rPr>
              <a:t>提交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95605" y="987425"/>
            <a:ext cx="8123555" cy="3010535"/>
          </a:xfrm>
          <a:prstGeom prst="rect">
            <a:avLst/>
          </a:prstGeom>
          <a:ln w="19050">
            <a:solidFill>
              <a:srgbClr val="C1834B"/>
            </a:solidFill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827720" y="411153"/>
            <a:ext cx="2425700" cy="3371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1600" b="1" dirty="0">
                <a:solidFill>
                  <a:srgbClr val="FF1B0D"/>
                </a:solidFill>
                <a:latin typeface="方正大黑简体" panose="02010601030101010101" pitchFamily="2" charset="-122"/>
                <a:ea typeface="方正大黑简体" panose="02010601030101010101" pitchFamily="2" charset="-122"/>
                <a:sym typeface="+mn-ea"/>
              </a:rPr>
              <a:t>预约管理员</a:t>
            </a:r>
            <a:r>
              <a:rPr lang="zh-CN" altLang="en-US" sz="1600" b="1" dirty="0">
                <a:solidFill>
                  <a:srgbClr val="1C408F"/>
                </a:solidFill>
                <a:latin typeface="方正大黑简体" panose="02010601030101010101" pitchFamily="2" charset="-122"/>
                <a:ea typeface="方正大黑简体" panose="02010601030101010101" pitchFamily="2" charset="-122"/>
                <a:sym typeface="+mn-ea"/>
              </a:rPr>
              <a:t>【</a:t>
            </a:r>
            <a:r>
              <a:rPr lang="zh-CN" altLang="en-US" sz="1600" dirty="0">
                <a:solidFill>
                  <a:srgbClr val="1C408F"/>
                </a:solidFill>
                <a:latin typeface="方正大黑简体" panose="02010601030101010101" pitchFamily="2" charset="-122"/>
                <a:ea typeface="方正大黑简体" panose="02010601030101010101" pitchFamily="2" charset="-122"/>
              </a:rPr>
              <a:t>登记确认】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323850" y="4155440"/>
            <a:ext cx="6636385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auto">
              <a:lnSpc>
                <a:spcPct val="150000"/>
              </a:lnSpc>
              <a:buClrTx/>
              <a:buSzTx/>
              <a:buFontTx/>
            </a:pPr>
            <a:r>
              <a:rPr lang="zh-CN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charset="0"/>
                <a:ea typeface="方正大黑简体" panose="02010601030101010101" pitchFamily="2" charset="-122"/>
                <a:sym typeface="+mn-ea"/>
              </a:rPr>
              <a:t>资源共享中心与</a:t>
            </a:r>
            <a:r>
              <a:rPr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charset="0"/>
                <a:ea typeface="方正大黑简体" panose="02010601030101010101" pitchFamily="2" charset="-122"/>
                <a:sym typeface="+mn-ea"/>
              </a:rPr>
              <a:t>实验室处审批</a:t>
            </a:r>
            <a:r>
              <a:rPr lang="zh-CN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charset="0"/>
                <a:ea typeface="方正大黑简体" panose="02010601030101010101" pitchFamily="2" charset="-122"/>
                <a:sym typeface="+mn-ea"/>
              </a:rPr>
              <a:t>完成后，预约管理员进行【登记确认】</a:t>
            </a:r>
          </a:p>
          <a:p>
            <a:pPr algn="just" fontAlgn="auto">
              <a:lnSpc>
                <a:spcPct val="150000"/>
              </a:lnSpc>
              <a:buClrTx/>
              <a:buSzTx/>
              <a:buFontTx/>
            </a:pPr>
            <a:r>
              <a:rPr lang="zh-CN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charset="0"/>
                <a:ea typeface="方正大黑简体" panose="02010601030101010101" pitchFamily="2" charset="-122"/>
                <a:sym typeface="+mn-ea"/>
              </a:rPr>
              <a:t>登记确认</a:t>
            </a:r>
            <a:r>
              <a:rPr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charset="0"/>
                <a:ea typeface="方正大黑简体" panose="02010601030101010101" pitchFamily="2" charset="-122"/>
                <a:sym typeface="+mn-ea"/>
              </a:rPr>
              <a:t>：工作台-&gt;登记确认-&gt;审批-&gt;提交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95605" y="915035"/>
            <a:ext cx="6148070" cy="3185160"/>
          </a:xfrm>
          <a:prstGeom prst="rect">
            <a:avLst/>
          </a:prstGeom>
          <a:ln w="12700">
            <a:solidFill>
              <a:srgbClr val="C1834B"/>
            </a:solidFill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827720" y="411153"/>
            <a:ext cx="2222500" cy="3371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1600" b="1" dirty="0">
                <a:solidFill>
                  <a:srgbClr val="FF1B0D"/>
                </a:solidFill>
                <a:latin typeface="方正大黑简体" panose="02010601030101010101" pitchFamily="2" charset="-122"/>
                <a:ea typeface="方正大黑简体" panose="02010601030101010101" pitchFamily="2" charset="-122"/>
                <a:sym typeface="+mn-ea"/>
              </a:rPr>
              <a:t>预约管理员</a:t>
            </a:r>
            <a:r>
              <a:rPr lang="zh-CN" altLang="en-US" sz="1600" b="1" dirty="0">
                <a:solidFill>
                  <a:srgbClr val="1C408F"/>
                </a:solidFill>
                <a:latin typeface="方正大黑简体" panose="02010601030101010101" pitchFamily="2" charset="-122"/>
                <a:ea typeface="方正大黑简体" panose="02010601030101010101" pitchFamily="2" charset="-122"/>
                <a:sym typeface="+mn-ea"/>
              </a:rPr>
              <a:t>【</a:t>
            </a:r>
            <a:r>
              <a:rPr lang="zh-CN" altLang="en-US" sz="1600" dirty="0">
                <a:solidFill>
                  <a:srgbClr val="1C408F"/>
                </a:solidFill>
                <a:latin typeface="方正大黑简体" panose="02010601030101010101" pitchFamily="2" charset="-122"/>
                <a:ea typeface="方正大黑简体" panose="02010601030101010101" pitchFamily="2" charset="-122"/>
              </a:rPr>
              <a:t>去结算】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323850" y="3147695"/>
            <a:ext cx="7908925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auto">
              <a:lnSpc>
                <a:spcPct val="150000"/>
              </a:lnSpc>
              <a:buClrTx/>
              <a:buSzTx/>
              <a:buFontTx/>
            </a:pPr>
            <a:r>
              <a:rPr lang="zh-CN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charset="0"/>
                <a:ea typeface="方正大黑简体" panose="02010601030101010101" pitchFamily="2" charset="-122"/>
                <a:sym typeface="+mn-ea"/>
              </a:rPr>
              <a:t>预约管理员【登记确认】后，操作【去结算】</a:t>
            </a:r>
          </a:p>
          <a:p>
            <a:pPr algn="just" fontAlgn="auto">
              <a:lnSpc>
                <a:spcPct val="150000"/>
              </a:lnSpc>
              <a:buClrTx/>
              <a:buSzTx/>
              <a:buFontTx/>
            </a:pPr>
            <a:r>
              <a:rPr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charset="0"/>
                <a:ea typeface="方正大黑简体" panose="02010601030101010101" pitchFamily="2" charset="-122"/>
                <a:sym typeface="+mn-ea"/>
              </a:rPr>
              <a:t>去结算：工作台-&gt;去结算-&gt;去结算-&gt;确定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95605" y="987425"/>
            <a:ext cx="7854315" cy="2113280"/>
          </a:xfrm>
          <a:prstGeom prst="rect">
            <a:avLst/>
          </a:prstGeom>
          <a:ln w="12700">
            <a:solidFill>
              <a:srgbClr val="C1834B"/>
            </a:solidFill>
          </a:ln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827720" y="411153"/>
            <a:ext cx="244971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b="1" dirty="0">
                <a:solidFill>
                  <a:srgbClr val="FF0000"/>
                </a:solidFill>
                <a:latin typeface="方正大黑简体" panose="02010601030101010101" pitchFamily="2" charset="-122"/>
                <a:ea typeface="方正大黑简体" panose="02010601030101010101" pitchFamily="2" charset="-122"/>
              </a:rPr>
              <a:t>申请人老师</a:t>
            </a:r>
            <a:r>
              <a:rPr lang="zh-CN" altLang="en-US" sz="1600" dirty="0">
                <a:solidFill>
                  <a:srgbClr val="1C408F"/>
                </a:solidFill>
                <a:latin typeface="方正大黑简体" panose="02010601030101010101" pitchFamily="2" charset="-122"/>
                <a:ea typeface="方正大黑简体" panose="02010601030101010101" pitchFamily="2" charset="-122"/>
              </a:rPr>
              <a:t>【老师结算】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323850" y="3867785"/>
            <a:ext cx="7980045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auto">
              <a:lnSpc>
                <a:spcPct val="150000"/>
              </a:lnSpc>
              <a:buClrTx/>
              <a:buSzTx/>
              <a:buFontTx/>
            </a:pPr>
            <a:r>
              <a:rPr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charset="0"/>
                <a:ea typeface="方正大黑简体" panose="02010601030101010101" pitchFamily="2" charset="-122"/>
              </a:rPr>
              <a:t>预约管理员操作【去结算】后，需要老师再操作结算单审批，进行【老师结算】审批</a:t>
            </a:r>
            <a:r>
              <a:rPr lang="en-US" altLang="zh-CN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charset="0"/>
                <a:ea typeface="方正大黑简体" panose="02010601030101010101" pitchFamily="2" charset="-122"/>
              </a:rPr>
              <a:t>         </a:t>
            </a:r>
          </a:p>
          <a:p>
            <a:pPr algn="just" fontAlgn="auto">
              <a:lnSpc>
                <a:spcPct val="150000"/>
              </a:lnSpc>
              <a:buClrTx/>
              <a:buSzTx/>
              <a:buFontTx/>
            </a:pPr>
            <a:r>
              <a:rPr lang="en-US" altLang="zh-CN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charset="0"/>
                <a:ea typeface="方正大黑简体" panose="02010601030101010101" pitchFamily="2" charset="-122"/>
              </a:rPr>
              <a:t>老师结算：控制台-&gt;登记管理-&gt;预约审批-&gt;审批</a:t>
            </a:r>
            <a:r>
              <a:rPr lang="en-US" altLang="zh-CN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charset="0"/>
                <a:ea typeface="方正大黑简体" panose="02010601030101010101" pitchFamily="2" charset="-122"/>
                <a:sym typeface="+mn-ea"/>
              </a:rPr>
              <a:t>-&gt;</a:t>
            </a:r>
            <a:r>
              <a:rPr lang="en-US" altLang="zh-CN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charset="0"/>
                <a:ea typeface="方正大黑简体" panose="02010601030101010101" pitchFamily="2" charset="-122"/>
              </a:rPr>
              <a:t>提交           </a:t>
            </a:r>
            <a:endParaRPr lang="zh-CN" altLang="en-US" sz="1600" dirty="0">
              <a:solidFill>
                <a:schemeClr val="tx1">
                  <a:lumMod val="85000"/>
                  <a:lumOff val="15000"/>
                </a:schemeClr>
              </a:solidFill>
              <a:latin typeface="Calibri" panose="020F0502020204030204" charset="0"/>
              <a:ea typeface="方正大黑简体" panose="02010601030101010101" pitchFamily="2" charset="-122"/>
              <a:sym typeface="+mn-ea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95605" y="987425"/>
            <a:ext cx="8209280" cy="2802255"/>
          </a:xfrm>
          <a:prstGeom prst="rect">
            <a:avLst/>
          </a:prstGeom>
          <a:ln w="19050">
            <a:solidFill>
              <a:srgbClr val="C1834B"/>
            </a:solidFill>
          </a:ln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827720" y="411153"/>
            <a:ext cx="244971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1600" b="1" dirty="0">
                <a:solidFill>
                  <a:srgbClr val="FF0000"/>
                </a:solidFill>
                <a:latin typeface="方正大黑简体" panose="02010601030101010101" pitchFamily="2" charset="-122"/>
                <a:ea typeface="方正大黑简体" panose="02010601030101010101" pitchFamily="2" charset="-122"/>
                <a:sym typeface="+mn-ea"/>
              </a:rPr>
              <a:t>申请人老师</a:t>
            </a:r>
            <a:r>
              <a:rPr lang="zh-CN" altLang="en-US" sz="1600" dirty="0">
                <a:solidFill>
                  <a:srgbClr val="1C408F"/>
                </a:solidFill>
                <a:latin typeface="方正大黑简体" panose="02010601030101010101" pitchFamily="2" charset="-122"/>
                <a:ea typeface="方正大黑简体" panose="02010601030101010101" pitchFamily="2" charset="-122"/>
                <a:sym typeface="+mn-ea"/>
              </a:rPr>
              <a:t>【老师结算】</a:t>
            </a:r>
            <a:endParaRPr lang="zh-CN" altLang="en-US" sz="1600" dirty="0">
              <a:solidFill>
                <a:srgbClr val="1C408F"/>
              </a:solidFill>
              <a:latin typeface="方正大黑简体" panose="02010601030101010101" pitchFamily="2" charset="-122"/>
              <a:ea typeface="方正大黑简体" panose="02010601030101010101" pitchFamily="2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3420110" y="2571750"/>
            <a:ext cx="5203825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fontAlgn="auto">
              <a:lnSpc>
                <a:spcPct val="150000"/>
              </a:lnSpc>
              <a:buClrTx/>
              <a:buSzTx/>
              <a:buFontTx/>
            </a:pPr>
            <a:r>
              <a:rPr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charset="0"/>
                <a:ea typeface="方正大黑简体" panose="02010601030101010101" pitchFamily="2" charset="-122"/>
              </a:rPr>
              <a:t>1</a:t>
            </a:r>
            <a:r>
              <a:rPr 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charset="0"/>
                <a:ea typeface="方正大黑简体" panose="02010601030101010101" pitchFamily="2" charset="-122"/>
              </a:rPr>
              <a:t>.</a:t>
            </a:r>
            <a:r>
              <a:rPr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charset="0"/>
                <a:ea typeface="方正大黑简体" panose="02010601030101010101" pitchFamily="2" charset="-122"/>
              </a:rPr>
              <a:t>老师可查看结算表</a:t>
            </a:r>
          </a:p>
          <a:p>
            <a:pPr algn="l" fontAlgn="auto">
              <a:lnSpc>
                <a:spcPct val="150000"/>
              </a:lnSpc>
              <a:buClrTx/>
              <a:buSzTx/>
              <a:buFontTx/>
            </a:pPr>
            <a:r>
              <a:rPr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charset="0"/>
                <a:ea typeface="方正大黑简体" panose="02010601030101010101" pitchFamily="2" charset="-122"/>
              </a:rPr>
              <a:t>2</a:t>
            </a:r>
            <a:r>
              <a:rPr 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charset="0"/>
                <a:ea typeface="方正大黑简体" panose="02010601030101010101" pitchFamily="2" charset="-122"/>
              </a:rPr>
              <a:t>.</a:t>
            </a:r>
            <a:r>
              <a:rPr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charset="0"/>
                <a:ea typeface="方正大黑简体" panose="02010601030101010101" pitchFamily="2" charset="-122"/>
              </a:rPr>
              <a:t>老师审批通过后，需要经手人打印结算单线下付款，付完款将结算单复联交给预约管理员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95605" y="2283460"/>
            <a:ext cx="2780030" cy="2591435"/>
          </a:xfrm>
          <a:prstGeom prst="rect">
            <a:avLst/>
          </a:prstGeom>
          <a:ln w="19050">
            <a:solidFill>
              <a:srgbClr val="C1834B"/>
            </a:solidFill>
          </a:ln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5" cstate="print"/>
          <a:srcRect t="4854"/>
          <a:stretch>
            <a:fillRect/>
          </a:stretch>
        </p:blipFill>
        <p:spPr>
          <a:xfrm>
            <a:off x="395605" y="987425"/>
            <a:ext cx="8284210" cy="1244600"/>
          </a:xfrm>
          <a:prstGeom prst="rect">
            <a:avLst/>
          </a:prstGeom>
          <a:ln w="19050">
            <a:solidFill>
              <a:srgbClr val="C1834B"/>
            </a:solidFill>
          </a:ln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827720" y="411153"/>
            <a:ext cx="2018030" cy="3371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b="1" dirty="0">
                <a:solidFill>
                  <a:srgbClr val="FF0000"/>
                </a:solidFill>
                <a:latin typeface="方正大黑简体" panose="02010601030101010101" pitchFamily="2" charset="-122"/>
                <a:ea typeface="方正大黑简体" panose="02010601030101010101" pitchFamily="2" charset="-122"/>
              </a:rPr>
              <a:t>预约管理员</a:t>
            </a:r>
            <a:r>
              <a:rPr lang="zh-CN" altLang="en-US" sz="1600" dirty="0">
                <a:solidFill>
                  <a:srgbClr val="1C408F"/>
                </a:solidFill>
                <a:latin typeface="方正大黑简体" panose="02010601030101010101" pitchFamily="2" charset="-122"/>
                <a:ea typeface="方正大黑简体" panose="02010601030101010101" pitchFamily="2" charset="-122"/>
              </a:rPr>
              <a:t>【办结】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323850" y="3723640"/>
            <a:ext cx="5795645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auto">
              <a:lnSpc>
                <a:spcPct val="150000"/>
              </a:lnSpc>
              <a:buClrTx/>
              <a:buSzTx/>
              <a:buFontTx/>
            </a:pPr>
            <a:r>
              <a:rPr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charset="0"/>
                <a:ea typeface="方正大黑简体" panose="02010601030101010101" pitchFamily="2" charset="-122"/>
                <a:sym typeface="+mn-ea"/>
              </a:rPr>
              <a:t>老师结算审批通过后，预约管理员接收到结算单后</a:t>
            </a:r>
            <a:r>
              <a:rPr lang="zh-CN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charset="0"/>
                <a:ea typeface="方正大黑简体" panose="02010601030101010101" pitchFamily="2" charset="-122"/>
                <a:sym typeface="+mn-ea"/>
              </a:rPr>
              <a:t>进行</a:t>
            </a:r>
            <a:r>
              <a:rPr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charset="0"/>
                <a:ea typeface="方正大黑简体" panose="02010601030101010101" pitchFamily="2" charset="-122"/>
                <a:sym typeface="+mn-ea"/>
              </a:rPr>
              <a:t>【办结】</a:t>
            </a:r>
            <a:r>
              <a:rPr lang="zh-CN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charset="0"/>
                <a:ea typeface="方正大黑简体" panose="02010601030101010101" pitchFamily="2" charset="-122"/>
                <a:sym typeface="+mn-ea"/>
              </a:rPr>
              <a:t>操作</a:t>
            </a:r>
            <a:r>
              <a:rPr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charset="0"/>
                <a:ea typeface="方正大黑简体" panose="02010601030101010101" pitchFamily="2" charset="-122"/>
                <a:sym typeface="+mn-ea"/>
              </a:rPr>
              <a:t>，</a:t>
            </a:r>
            <a:r>
              <a:rPr lang="zh-CN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charset="0"/>
                <a:ea typeface="方正大黑简体" panose="02010601030101010101" pitchFamily="2" charset="-122"/>
                <a:sym typeface="+mn-ea"/>
              </a:rPr>
              <a:t>则预约</a:t>
            </a:r>
            <a:r>
              <a:rPr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charset="0"/>
                <a:ea typeface="方正大黑简体" panose="02010601030101010101" pitchFamily="2" charset="-122"/>
                <a:sym typeface="+mn-ea"/>
              </a:rPr>
              <a:t>设施</a:t>
            </a:r>
            <a:r>
              <a:rPr lang="zh-CN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charset="0"/>
                <a:ea typeface="方正大黑简体" panose="02010601030101010101" pitchFamily="2" charset="-122"/>
                <a:sym typeface="+mn-ea"/>
              </a:rPr>
              <a:t>审批流程完成</a:t>
            </a:r>
            <a:endParaRPr sz="1600" dirty="0">
              <a:solidFill>
                <a:schemeClr val="tx1">
                  <a:lumMod val="85000"/>
                  <a:lumOff val="15000"/>
                </a:schemeClr>
              </a:solidFill>
              <a:latin typeface="Calibri" panose="020F0502020204030204" charset="0"/>
              <a:ea typeface="方正大黑简体" panose="02010601030101010101" pitchFamily="2" charset="-122"/>
              <a:sym typeface="+mn-ea"/>
            </a:endParaRPr>
          </a:p>
          <a:p>
            <a:pPr algn="just" fontAlgn="auto">
              <a:lnSpc>
                <a:spcPct val="150000"/>
              </a:lnSpc>
              <a:buClrTx/>
              <a:buSzTx/>
              <a:buFontTx/>
            </a:pPr>
            <a:r>
              <a:rPr lang="zh-CN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charset="0"/>
                <a:ea typeface="方正大黑简体" panose="02010601030101010101" pitchFamily="2" charset="-122"/>
                <a:sym typeface="+mn-ea"/>
              </a:rPr>
              <a:t>办结</a:t>
            </a:r>
            <a:r>
              <a:rPr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charset="0"/>
                <a:ea typeface="方正大黑简体" panose="02010601030101010101" pitchFamily="2" charset="-122"/>
                <a:sym typeface="+mn-ea"/>
              </a:rPr>
              <a:t>：工作台-&gt;办结-&gt;审批-&gt;提交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95605" y="987425"/>
            <a:ext cx="7696835" cy="2700655"/>
          </a:xfrm>
          <a:prstGeom prst="rect">
            <a:avLst/>
          </a:prstGeom>
          <a:ln w="12700">
            <a:solidFill>
              <a:srgbClr val="C1834B"/>
            </a:solidFill>
          </a:ln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4" cstate="print"/>
          <a:srcRect r="36263"/>
          <a:stretch>
            <a:fillRect/>
          </a:stretch>
        </p:blipFill>
        <p:spPr>
          <a:xfrm>
            <a:off x="6156325" y="2931795"/>
            <a:ext cx="2641600" cy="1657985"/>
          </a:xfrm>
          <a:prstGeom prst="rect">
            <a:avLst/>
          </a:prstGeom>
          <a:ln w="12700">
            <a:solidFill>
              <a:srgbClr val="C1834B"/>
            </a:solidFill>
          </a:ln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4135"/>
          </a:xfrm>
          <a:prstGeom prst="rect">
            <a:avLst/>
          </a:prstGeom>
        </p:spPr>
      </p:pic>
      <p:sp>
        <p:nvSpPr>
          <p:cNvPr id="4" name="TextBox 2"/>
          <p:cNvSpPr txBox="1"/>
          <p:nvPr/>
        </p:nvSpPr>
        <p:spPr>
          <a:xfrm>
            <a:off x="1770178" y="1937008"/>
            <a:ext cx="868680" cy="9220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5400" dirty="0">
                <a:solidFill>
                  <a:schemeClr val="bg1"/>
                </a:solidFill>
                <a:latin typeface="方正大黑简体" panose="02010601030101010101" pitchFamily="2" charset="-122"/>
                <a:ea typeface="方正大黑简体" panose="02010601030101010101" pitchFamily="2" charset="-122"/>
              </a:rPr>
              <a:t>04</a:t>
            </a:r>
            <a:endParaRPr lang="zh-CN" altLang="en-US" sz="5400" dirty="0">
              <a:solidFill>
                <a:schemeClr val="bg1"/>
              </a:solidFill>
              <a:latin typeface="方正大黑简体" panose="02010601030101010101" pitchFamily="2" charset="-122"/>
              <a:ea typeface="方正大黑简体" panose="02010601030101010101" pitchFamily="2" charset="-122"/>
            </a:endParaRPr>
          </a:p>
        </p:txBody>
      </p:sp>
      <p:sp>
        <p:nvSpPr>
          <p:cNvPr id="6" name="TextBox 3"/>
          <p:cNvSpPr txBox="1"/>
          <p:nvPr/>
        </p:nvSpPr>
        <p:spPr>
          <a:xfrm>
            <a:off x="1840741" y="2614141"/>
            <a:ext cx="8129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>
                <a:solidFill>
                  <a:schemeClr val="bg1"/>
                </a:solidFill>
              </a:rPr>
              <a:t>PART</a:t>
            </a:r>
            <a:endParaRPr lang="zh-CN" altLang="en-US" sz="2400" dirty="0">
              <a:solidFill>
                <a:schemeClr val="bg1"/>
              </a:solidFill>
            </a:endParaRPr>
          </a:p>
        </p:txBody>
      </p:sp>
      <p:sp>
        <p:nvSpPr>
          <p:cNvPr id="7" name="TextBox 4"/>
          <p:cNvSpPr txBox="1"/>
          <p:nvPr/>
        </p:nvSpPr>
        <p:spPr>
          <a:xfrm>
            <a:off x="4098994" y="2215863"/>
            <a:ext cx="9512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solidFill>
                  <a:srgbClr val="C1834B"/>
                </a:solidFill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THE TITLE</a:t>
            </a:r>
            <a:endParaRPr lang="zh-CN" altLang="en-US" dirty="0">
              <a:solidFill>
                <a:srgbClr val="C1834B"/>
              </a:solidFill>
              <a:latin typeface="Microsoft Himalaya" panose="01010100010101010101" pitchFamily="2" charset="0"/>
              <a:cs typeface="Microsoft Himalaya" panose="01010100010101010101" pitchFamily="2" charset="0"/>
            </a:endParaRPr>
          </a:p>
        </p:txBody>
      </p:sp>
      <p:sp>
        <p:nvSpPr>
          <p:cNvPr id="8" name="TextBox 5"/>
          <p:cNvSpPr txBox="1"/>
          <p:nvPr/>
        </p:nvSpPr>
        <p:spPr>
          <a:xfrm>
            <a:off x="4098994" y="2455322"/>
            <a:ext cx="1569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altLang="zh-CN" dirty="0">
                <a:latin typeface="方正大黑简体" panose="02010601030101010101" pitchFamily="2" charset="-122"/>
                <a:ea typeface="方正大黑简体" panose="02010601030101010101" pitchFamily="2" charset="-122"/>
                <a:sym typeface="+mn-ea"/>
              </a:rPr>
              <a:t>PC</a:t>
            </a:r>
            <a:r>
              <a:rPr lang="zh-CN" altLang="en-US">
                <a:latin typeface="方正大黑简体" panose="02010601030101010101" pitchFamily="2" charset="-122"/>
                <a:ea typeface="方正大黑简体" panose="02010601030101010101" pitchFamily="2" charset="-122"/>
                <a:sym typeface="+mn-ea"/>
              </a:rPr>
              <a:t>端</a:t>
            </a:r>
            <a:r>
              <a:rPr lang="zh-CN" altLang="en-US" smtClean="0">
                <a:latin typeface="方正大黑简体" panose="02010601030101010101" pitchFamily="2" charset="-122"/>
                <a:ea typeface="方正大黑简体" panose="02010601030101010101" pitchFamily="2" charset="-122"/>
              </a:rPr>
              <a:t>续</a:t>
            </a:r>
            <a:r>
              <a:rPr lang="zh-CN" altLang="en-US" smtClean="0">
                <a:solidFill>
                  <a:srgbClr val="FF0000"/>
                </a:solidFill>
                <a:latin typeface="方正大黑简体" panose="02010601030101010101" pitchFamily="2" charset="-122"/>
                <a:ea typeface="方正大黑简体" panose="02010601030101010101" pitchFamily="2" charset="-122"/>
              </a:rPr>
              <a:t>用</a:t>
            </a:r>
            <a:r>
              <a:rPr lang="zh-CN" altLang="en-US" smtClean="0">
                <a:latin typeface="方正大黑简体" panose="02010601030101010101" pitchFamily="2" charset="-122"/>
                <a:ea typeface="方正大黑简体" panose="02010601030101010101" pitchFamily="2" charset="-122"/>
              </a:rPr>
              <a:t>流程</a:t>
            </a:r>
            <a:endParaRPr lang="zh-CN" altLang="en-US" dirty="0">
              <a:latin typeface="方正大黑简体" panose="02010601030101010101" pitchFamily="2" charset="-122"/>
              <a:ea typeface="方正大黑简体" panose="02010601030101010101" pitchFamily="2" charset="-122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827720" y="411153"/>
            <a:ext cx="14157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smtClean="0">
                <a:solidFill>
                  <a:srgbClr val="1C408F"/>
                </a:solidFill>
                <a:latin typeface="方正大黑简体" panose="02010601030101010101" pitchFamily="2" charset="-122"/>
                <a:ea typeface="方正大黑简体" panose="02010601030101010101" pitchFamily="2" charset="-122"/>
              </a:rPr>
              <a:t>续</a:t>
            </a:r>
            <a:r>
              <a:rPr lang="zh-CN" altLang="en-US" sz="1600" smtClean="0">
                <a:solidFill>
                  <a:srgbClr val="FF0000"/>
                </a:solidFill>
                <a:latin typeface="方正大黑简体" panose="02010601030101010101" pitchFamily="2" charset="-122"/>
                <a:ea typeface="方正大黑简体" panose="02010601030101010101" pitchFamily="2" charset="-122"/>
              </a:rPr>
              <a:t>用</a:t>
            </a:r>
            <a:r>
              <a:rPr lang="zh-CN" altLang="en-US" sz="1600" smtClean="0">
                <a:solidFill>
                  <a:srgbClr val="1C408F"/>
                </a:solidFill>
                <a:latin typeface="方正大黑简体" panose="02010601030101010101" pitchFamily="2" charset="-122"/>
                <a:ea typeface="方正大黑简体" panose="02010601030101010101" pitchFamily="2" charset="-122"/>
              </a:rPr>
              <a:t>业务</a:t>
            </a:r>
            <a:r>
              <a:rPr lang="zh-CN" altLang="en-US" sz="1600" dirty="0">
                <a:solidFill>
                  <a:srgbClr val="1C408F"/>
                </a:solidFill>
                <a:latin typeface="方正大黑简体" panose="02010601030101010101" pitchFamily="2" charset="-122"/>
                <a:ea typeface="方正大黑简体" panose="02010601030101010101" pitchFamily="2" charset="-122"/>
              </a:rPr>
              <a:t>流程</a:t>
            </a:r>
          </a:p>
        </p:txBody>
      </p:sp>
      <p:grpSp>
        <p:nvGrpSpPr>
          <p:cNvPr id="3" name="组合 2"/>
          <p:cNvGrpSpPr/>
          <p:nvPr/>
        </p:nvGrpSpPr>
        <p:grpSpPr>
          <a:xfrm>
            <a:off x="467995" y="843280"/>
            <a:ext cx="7752715" cy="3724275"/>
            <a:chOff x="1871" y="1162"/>
            <a:chExt cx="12209" cy="5865"/>
          </a:xfrm>
        </p:grpSpPr>
        <p:sp>
          <p:nvSpPr>
            <p:cNvPr id="102" name="文本框 101"/>
            <p:cNvSpPr txBox="1"/>
            <p:nvPr/>
          </p:nvSpPr>
          <p:spPr>
            <a:xfrm>
              <a:off x="2996" y="6544"/>
              <a:ext cx="1710" cy="4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>
                <a:buClrTx/>
                <a:buSzTx/>
                <a:buFontTx/>
              </a:pPr>
              <a:r>
                <a:rPr lang="zh-CN" altLang="en-US" sz="1400" dirty="0">
                  <a:solidFill>
                    <a:srgbClr val="C1834B"/>
                  </a:solidFill>
                  <a:latin typeface="方正大黑简体" panose="02010601030101010101" pitchFamily="2" charset="-122"/>
                  <a:ea typeface="方正大黑简体" panose="02010601030101010101" pitchFamily="2" charset="-122"/>
                </a:rPr>
                <a:t>经手人</a:t>
              </a:r>
            </a:p>
          </p:txBody>
        </p:sp>
        <p:sp>
          <p:nvSpPr>
            <p:cNvPr id="103" name="文本框 102"/>
            <p:cNvSpPr txBox="1"/>
            <p:nvPr/>
          </p:nvSpPr>
          <p:spPr>
            <a:xfrm>
              <a:off x="1921" y="5966"/>
              <a:ext cx="1940" cy="43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>
                <a:buClrTx/>
                <a:buSzTx/>
                <a:buFontTx/>
              </a:pPr>
              <a:r>
                <a:rPr lang="zh-CN" altLang="en-US" sz="120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方正大黑简体" panose="02010601030101010101" pitchFamily="2" charset="-122"/>
                  <a:ea typeface="方正大黑简体" panose="02010601030101010101" pitchFamily="2" charset="-122"/>
                </a:rPr>
                <a:t>【提交续</a:t>
              </a:r>
              <a:r>
                <a:rPr lang="zh-CN" altLang="en-US" sz="1200" smtClean="0">
                  <a:solidFill>
                    <a:srgbClr val="FF0000"/>
                  </a:solidFill>
                  <a:latin typeface="方正大黑简体" panose="02010601030101010101" pitchFamily="2" charset="-122"/>
                  <a:ea typeface="方正大黑简体" panose="02010601030101010101" pitchFamily="2" charset="-122"/>
                </a:rPr>
                <a:t>用</a:t>
              </a:r>
              <a:r>
                <a:rPr lang="zh-CN" altLang="en-US" sz="120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方正大黑简体" panose="02010601030101010101" pitchFamily="2" charset="-122"/>
                  <a:ea typeface="方正大黑简体" panose="02010601030101010101" pitchFamily="2" charset="-122"/>
                </a:rPr>
                <a:t>单】</a:t>
              </a:r>
              <a:endPara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方正大黑简体" panose="02010601030101010101" pitchFamily="2" charset="-122"/>
                <a:ea typeface="方正大黑简体" panose="02010601030101010101" pitchFamily="2" charset="-122"/>
              </a:endParaRPr>
            </a:p>
          </p:txBody>
        </p:sp>
        <p:sp>
          <p:nvSpPr>
            <p:cNvPr id="104" name="文本框 103"/>
            <p:cNvSpPr txBox="1"/>
            <p:nvPr/>
          </p:nvSpPr>
          <p:spPr>
            <a:xfrm>
              <a:off x="9922" y="1876"/>
              <a:ext cx="1706" cy="4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>
                <a:buClrTx/>
                <a:buSzTx/>
                <a:buFontTx/>
              </a:pPr>
              <a:r>
                <a:rPr lang="zh-CN" altLang="en-US" sz="1400" dirty="0">
                  <a:solidFill>
                    <a:srgbClr val="C1834B"/>
                  </a:solidFill>
                  <a:latin typeface="方正大黑简体" panose="02010601030101010101" pitchFamily="2" charset="-122"/>
                  <a:ea typeface="方正大黑简体" panose="02010601030101010101" pitchFamily="2" charset="-122"/>
                </a:rPr>
                <a:t>预约管理员</a:t>
              </a:r>
            </a:p>
          </p:txBody>
        </p:sp>
        <p:sp>
          <p:nvSpPr>
            <p:cNvPr id="105" name="文本框 104"/>
            <p:cNvSpPr txBox="1"/>
            <p:nvPr/>
          </p:nvSpPr>
          <p:spPr>
            <a:xfrm>
              <a:off x="6797" y="1893"/>
              <a:ext cx="1660" cy="43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>
                <a:buClrTx/>
                <a:buSzTx/>
                <a:buFontTx/>
              </a:pPr>
              <a:r>
                <a:rPr lang="zh-CN" alt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方正大黑简体" panose="02010601030101010101" pitchFamily="2" charset="-122"/>
                  <a:ea typeface="方正大黑简体" panose="02010601030101010101" pitchFamily="2" charset="-122"/>
                </a:rPr>
                <a:t>【结算审核】</a:t>
              </a:r>
            </a:p>
          </p:txBody>
        </p:sp>
        <p:sp>
          <p:nvSpPr>
            <p:cNvPr id="112" name="文本框 111"/>
            <p:cNvSpPr txBox="1"/>
            <p:nvPr/>
          </p:nvSpPr>
          <p:spPr>
            <a:xfrm>
              <a:off x="5726" y="3266"/>
              <a:ext cx="1199" cy="43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>
                <a:buClrTx/>
                <a:buSzTx/>
                <a:buFontTx/>
              </a:pPr>
              <a:r>
                <a:rPr lang="zh-CN" alt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方正大黑简体" panose="02010601030101010101" pitchFamily="2" charset="-122"/>
                  <a:ea typeface="方正大黑简体" panose="02010601030101010101" pitchFamily="2" charset="-122"/>
                </a:rPr>
                <a:t>【审批】</a:t>
              </a:r>
            </a:p>
          </p:txBody>
        </p:sp>
        <p:sp>
          <p:nvSpPr>
            <p:cNvPr id="113" name="文本框 112"/>
            <p:cNvSpPr txBox="1"/>
            <p:nvPr/>
          </p:nvSpPr>
          <p:spPr>
            <a:xfrm>
              <a:off x="5018" y="5917"/>
              <a:ext cx="1706" cy="4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>
                <a:buClrTx/>
                <a:buSzTx/>
                <a:buFontTx/>
              </a:pPr>
              <a:r>
                <a:rPr lang="zh-CN" altLang="en-US" sz="1400" dirty="0">
                  <a:solidFill>
                    <a:srgbClr val="C1834B"/>
                  </a:solidFill>
                  <a:latin typeface="方正大黑简体" panose="02010601030101010101" pitchFamily="2" charset="-122"/>
                  <a:ea typeface="方正大黑简体" panose="02010601030101010101" pitchFamily="2" charset="-122"/>
                </a:rPr>
                <a:t>预约管理员</a:t>
              </a:r>
            </a:p>
          </p:txBody>
        </p:sp>
        <p:sp>
          <p:nvSpPr>
            <p:cNvPr id="114" name="文本框 113"/>
            <p:cNvSpPr txBox="1"/>
            <p:nvPr/>
          </p:nvSpPr>
          <p:spPr>
            <a:xfrm>
              <a:off x="3966" y="5415"/>
              <a:ext cx="1875" cy="43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>
                <a:buClrTx/>
                <a:buSzTx/>
                <a:buFontTx/>
              </a:pPr>
              <a:r>
                <a:rPr lang="zh-CN" altLang="en-US" sz="120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方正大黑简体" panose="02010601030101010101" pitchFamily="2" charset="-122"/>
                  <a:ea typeface="方正大黑简体" panose="02010601030101010101" pitchFamily="2" charset="-122"/>
                </a:rPr>
                <a:t>【续</a:t>
              </a:r>
              <a:r>
                <a:rPr lang="zh-CN" altLang="en-US" sz="1200" smtClean="0">
                  <a:solidFill>
                    <a:srgbClr val="FF0000"/>
                  </a:solidFill>
                  <a:latin typeface="方正大黑简体" panose="02010601030101010101" pitchFamily="2" charset="-122"/>
                  <a:ea typeface="方正大黑简体" panose="02010601030101010101" pitchFamily="2" charset="-122"/>
                </a:rPr>
                <a:t>用</a:t>
              </a:r>
              <a:r>
                <a:rPr lang="zh-CN" altLang="en-US" sz="120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方正大黑简体" panose="02010601030101010101" pitchFamily="2" charset="-122"/>
                  <a:ea typeface="方正大黑简体" panose="02010601030101010101" pitchFamily="2" charset="-122"/>
                </a:rPr>
                <a:t>审核】</a:t>
              </a:r>
              <a:endPara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方正大黑简体" panose="02010601030101010101" pitchFamily="2" charset="-122"/>
                <a:ea typeface="方正大黑简体" panose="02010601030101010101" pitchFamily="2" charset="-122"/>
              </a:endParaRPr>
            </a:p>
          </p:txBody>
        </p:sp>
        <p:sp>
          <p:nvSpPr>
            <p:cNvPr id="117" name="文本框 116"/>
            <p:cNvSpPr txBox="1"/>
            <p:nvPr/>
          </p:nvSpPr>
          <p:spPr>
            <a:xfrm>
              <a:off x="7200" y="3256"/>
              <a:ext cx="1468" cy="4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>
                <a:buClrTx/>
                <a:buSzTx/>
                <a:buFontTx/>
              </a:pPr>
              <a:r>
                <a:rPr lang="zh-CN" altLang="en-US" sz="1400" dirty="0">
                  <a:solidFill>
                    <a:srgbClr val="FF1B0D"/>
                  </a:solidFill>
                  <a:latin typeface="方正大黑简体" panose="02010601030101010101" pitchFamily="2" charset="-122"/>
                  <a:ea typeface="方正大黑简体" panose="02010601030101010101" pitchFamily="2" charset="-122"/>
                </a:rPr>
                <a:t>实验室处</a:t>
              </a:r>
            </a:p>
          </p:txBody>
        </p:sp>
        <p:sp>
          <p:nvSpPr>
            <p:cNvPr id="118" name="文本框 117"/>
            <p:cNvSpPr txBox="1"/>
            <p:nvPr/>
          </p:nvSpPr>
          <p:spPr>
            <a:xfrm>
              <a:off x="5273" y="4616"/>
              <a:ext cx="1196" cy="43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>
                <a:buClrTx/>
                <a:buSzTx/>
                <a:buFontTx/>
              </a:pPr>
              <a:r>
                <a:rPr lang="zh-CN" alt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方正大黑简体" panose="02010601030101010101" pitchFamily="2" charset="-122"/>
                  <a:ea typeface="方正大黑简体" panose="02010601030101010101" pitchFamily="2" charset="-122"/>
                </a:rPr>
                <a:t>【审批】</a:t>
              </a:r>
            </a:p>
          </p:txBody>
        </p:sp>
        <p:sp>
          <p:nvSpPr>
            <p:cNvPr id="121" name="文本框 120"/>
            <p:cNvSpPr txBox="1"/>
            <p:nvPr/>
          </p:nvSpPr>
          <p:spPr>
            <a:xfrm>
              <a:off x="6797" y="4608"/>
              <a:ext cx="2029" cy="4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>
                <a:buClrTx/>
                <a:buSzTx/>
                <a:buFontTx/>
              </a:pPr>
              <a:r>
                <a:rPr lang="zh-CN" altLang="en-US" sz="1400" dirty="0">
                  <a:solidFill>
                    <a:srgbClr val="FF1B0D"/>
                  </a:solidFill>
                  <a:latin typeface="方正大黑简体" panose="02010601030101010101" pitchFamily="2" charset="-122"/>
                  <a:ea typeface="方正大黑简体" panose="02010601030101010101" pitchFamily="2" charset="-122"/>
                </a:rPr>
                <a:t>资源共享中心</a:t>
              </a:r>
            </a:p>
          </p:txBody>
        </p:sp>
        <p:sp>
          <p:nvSpPr>
            <p:cNvPr id="122" name="文本框 121"/>
            <p:cNvSpPr txBox="1"/>
            <p:nvPr/>
          </p:nvSpPr>
          <p:spPr>
            <a:xfrm>
              <a:off x="9809" y="1162"/>
              <a:ext cx="1544" cy="43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>
                <a:buClrTx/>
                <a:buSzTx/>
                <a:buFontTx/>
              </a:pPr>
              <a:r>
                <a:rPr lang="zh-CN" altLang="en-US" sz="120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方正大黑简体" panose="02010601030101010101" pitchFamily="2" charset="-122"/>
                  <a:ea typeface="方正大黑简体" panose="02010601030101010101" pitchFamily="2" charset="-122"/>
                </a:rPr>
                <a:t>【续</a:t>
              </a:r>
              <a:r>
                <a:rPr lang="zh-CN" altLang="en-US" sz="1200" smtClean="0">
                  <a:solidFill>
                    <a:srgbClr val="FF0000"/>
                  </a:solidFill>
                  <a:latin typeface="方正大黑简体" panose="02010601030101010101" pitchFamily="2" charset="-122"/>
                  <a:ea typeface="方正大黑简体" panose="02010601030101010101" pitchFamily="2" charset="-122"/>
                </a:rPr>
                <a:t>用</a:t>
              </a:r>
              <a:r>
                <a:rPr lang="zh-CN" altLang="en-US" sz="120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方正大黑简体" panose="02010601030101010101" pitchFamily="2" charset="-122"/>
                  <a:ea typeface="方正大黑简体" panose="02010601030101010101" pitchFamily="2" charset="-122"/>
                </a:rPr>
                <a:t>办结】</a:t>
              </a:r>
              <a:endPara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方正大黑简体" panose="02010601030101010101" pitchFamily="2" charset="-122"/>
                <a:ea typeface="方正大黑简体" panose="02010601030101010101" pitchFamily="2" charset="-122"/>
              </a:endParaRPr>
            </a:p>
          </p:txBody>
        </p:sp>
        <p:sp>
          <p:nvSpPr>
            <p:cNvPr id="127" name="文本框 126"/>
            <p:cNvSpPr txBox="1"/>
            <p:nvPr/>
          </p:nvSpPr>
          <p:spPr>
            <a:xfrm>
              <a:off x="8664" y="2349"/>
              <a:ext cx="959" cy="4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>
                <a:buClrTx/>
                <a:buSzTx/>
                <a:buFontTx/>
              </a:pPr>
              <a:r>
                <a:rPr lang="zh-CN" altLang="en-US" sz="1400" dirty="0">
                  <a:solidFill>
                    <a:srgbClr val="C1834B"/>
                  </a:solidFill>
                  <a:latin typeface="方正大黑简体" panose="02010601030101010101" pitchFamily="2" charset="-122"/>
                  <a:ea typeface="方正大黑简体" panose="02010601030101010101" pitchFamily="2" charset="-122"/>
                </a:rPr>
                <a:t>老师</a:t>
              </a:r>
            </a:p>
          </p:txBody>
        </p:sp>
        <p:sp>
          <p:nvSpPr>
            <p:cNvPr id="128" name="文本框 127"/>
            <p:cNvSpPr txBox="1"/>
            <p:nvPr/>
          </p:nvSpPr>
          <p:spPr>
            <a:xfrm>
              <a:off x="11963" y="1441"/>
              <a:ext cx="2117" cy="48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>
                <a:buClrTx/>
                <a:buSzTx/>
                <a:buFontTx/>
              </a:pPr>
              <a:r>
                <a:rPr lang="zh-CN" altLang="en-US" sz="1400">
                  <a:solidFill>
                    <a:srgbClr val="C1834B"/>
                  </a:solidFill>
                  <a:latin typeface="方正大黑简体" panose="02010601030101010101" pitchFamily="2" charset="-122"/>
                  <a:ea typeface="方正大黑简体" panose="02010601030101010101" pitchFamily="2" charset="-122"/>
                </a:rPr>
                <a:t>用户</a:t>
              </a:r>
              <a:r>
                <a:rPr lang="zh-CN" altLang="en-US" sz="120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方正大黑简体" panose="02010601030101010101" pitchFamily="2" charset="-122"/>
                  <a:ea typeface="方正大黑简体" panose="02010601030101010101" pitchFamily="2" charset="-122"/>
                </a:rPr>
                <a:t>【续</a:t>
              </a:r>
              <a:r>
                <a:rPr lang="zh-CN" altLang="en-US" sz="1200" smtClean="0">
                  <a:solidFill>
                    <a:srgbClr val="FF0000"/>
                  </a:solidFill>
                  <a:latin typeface="方正大黑简体" panose="02010601030101010101" pitchFamily="2" charset="-122"/>
                  <a:ea typeface="方正大黑简体" panose="02010601030101010101" pitchFamily="2" charset="-122"/>
                </a:rPr>
                <a:t>用</a:t>
              </a:r>
              <a:r>
                <a:rPr lang="zh-CN" altLang="en-US" sz="120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方正大黑简体" panose="02010601030101010101" pitchFamily="2" charset="-122"/>
                  <a:ea typeface="方正大黑简体" panose="02010601030101010101" pitchFamily="2" charset="-122"/>
                </a:rPr>
                <a:t>完成】</a:t>
              </a:r>
              <a:endPara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方正大黑简体" panose="02010601030101010101" pitchFamily="2" charset="-122"/>
                <a:ea typeface="方正大黑简体" panose="02010601030101010101" pitchFamily="2" charset="-122"/>
              </a:endParaRPr>
            </a:p>
          </p:txBody>
        </p:sp>
        <p:cxnSp>
          <p:nvCxnSpPr>
            <p:cNvPr id="2" name="曲线连接符 1"/>
            <p:cNvCxnSpPr/>
            <p:nvPr/>
          </p:nvCxnSpPr>
          <p:spPr>
            <a:xfrm flipV="1">
              <a:off x="1871" y="1693"/>
              <a:ext cx="10022" cy="4950"/>
            </a:xfrm>
            <a:prstGeom prst="curvedConnector3">
              <a:avLst>
                <a:gd name="adj1" fmla="val 50010"/>
              </a:avLst>
            </a:prstGeom>
            <a:ln w="28575">
              <a:solidFill>
                <a:srgbClr val="1C408F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9" name="椭圆 88"/>
            <p:cNvSpPr/>
            <p:nvPr/>
          </p:nvSpPr>
          <p:spPr>
            <a:xfrm>
              <a:off x="2778" y="6460"/>
              <a:ext cx="226" cy="227"/>
            </a:xfrm>
            <a:prstGeom prst="ellipse">
              <a:avLst/>
            </a:prstGeom>
            <a:solidFill>
              <a:srgbClr val="C1834B"/>
            </a:solidFill>
            <a:ln>
              <a:solidFill>
                <a:srgbClr val="C1834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0" name="椭圆 89"/>
            <p:cNvSpPr/>
            <p:nvPr/>
          </p:nvSpPr>
          <p:spPr>
            <a:xfrm>
              <a:off x="4706" y="5977"/>
              <a:ext cx="226" cy="227"/>
            </a:xfrm>
            <a:prstGeom prst="ellipse">
              <a:avLst/>
            </a:prstGeom>
            <a:solidFill>
              <a:srgbClr val="C1834B"/>
            </a:solidFill>
            <a:ln>
              <a:solidFill>
                <a:srgbClr val="C1834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4" name="椭圆 93"/>
            <p:cNvSpPr/>
            <p:nvPr/>
          </p:nvSpPr>
          <p:spPr>
            <a:xfrm>
              <a:off x="6520" y="4730"/>
              <a:ext cx="226" cy="227"/>
            </a:xfrm>
            <a:prstGeom prst="ellipse">
              <a:avLst/>
            </a:prstGeom>
            <a:solidFill>
              <a:srgbClr val="C1834B"/>
            </a:solidFill>
            <a:ln>
              <a:solidFill>
                <a:srgbClr val="C1834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8" name="椭圆 97"/>
            <p:cNvSpPr/>
            <p:nvPr/>
          </p:nvSpPr>
          <p:spPr>
            <a:xfrm>
              <a:off x="6974" y="3369"/>
              <a:ext cx="226" cy="227"/>
            </a:xfrm>
            <a:prstGeom prst="ellipse">
              <a:avLst/>
            </a:prstGeom>
            <a:solidFill>
              <a:srgbClr val="C1834B"/>
            </a:solidFill>
            <a:ln>
              <a:solidFill>
                <a:srgbClr val="C1834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6" name="椭圆 95"/>
            <p:cNvSpPr/>
            <p:nvPr/>
          </p:nvSpPr>
          <p:spPr>
            <a:xfrm>
              <a:off x="8561" y="2235"/>
              <a:ext cx="226" cy="227"/>
            </a:xfrm>
            <a:prstGeom prst="ellipse">
              <a:avLst/>
            </a:prstGeom>
            <a:solidFill>
              <a:srgbClr val="C1834B"/>
            </a:solidFill>
            <a:ln>
              <a:solidFill>
                <a:srgbClr val="C1834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3" name="椭圆 92"/>
            <p:cNvSpPr/>
            <p:nvPr/>
          </p:nvSpPr>
          <p:spPr>
            <a:xfrm>
              <a:off x="10602" y="1649"/>
              <a:ext cx="226" cy="227"/>
            </a:xfrm>
            <a:prstGeom prst="ellipse">
              <a:avLst/>
            </a:prstGeom>
            <a:solidFill>
              <a:srgbClr val="C1834B"/>
            </a:solidFill>
            <a:ln>
              <a:solidFill>
                <a:srgbClr val="C1834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7" name="文本框 6"/>
          <p:cNvSpPr txBox="1"/>
          <p:nvPr/>
        </p:nvSpPr>
        <p:spPr>
          <a:xfrm>
            <a:off x="5004435" y="3515112"/>
            <a:ext cx="3845560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auto">
              <a:lnSpc>
                <a:spcPct val="150000"/>
              </a:lnSpc>
              <a:buClrTx/>
              <a:buSzTx/>
              <a:buFontTx/>
            </a:pPr>
            <a:r>
              <a:rPr sz="1000" b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charset="0"/>
                <a:ea typeface="方正大黑简体" panose="02010601030101010101" pitchFamily="2" charset="-122"/>
                <a:sym typeface="+mn-ea"/>
              </a:rPr>
              <a:t>续</a:t>
            </a:r>
            <a:r>
              <a:rPr lang="zh-CN" altLang="en-US" sz="1000" b="1" smtClean="0">
                <a:solidFill>
                  <a:srgbClr val="FF0000"/>
                </a:solidFill>
                <a:latin typeface="Calibri" panose="020F0502020204030204" charset="0"/>
                <a:ea typeface="方正大黑简体" panose="02010601030101010101" pitchFamily="2" charset="-122"/>
                <a:sym typeface="+mn-ea"/>
              </a:rPr>
              <a:t>用</a:t>
            </a:r>
            <a:r>
              <a:rPr sz="1000" b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charset="0"/>
                <a:ea typeface="方正大黑简体" panose="02010601030101010101" pitchFamily="2" charset="-122"/>
                <a:sym typeface="+mn-ea"/>
              </a:rPr>
              <a:t>流程</a:t>
            </a:r>
            <a:r>
              <a:rPr sz="1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charset="0"/>
                <a:ea typeface="方正大黑简体" panose="02010601030101010101" pitchFamily="2" charset="-122"/>
                <a:sym typeface="+mn-ea"/>
              </a:rPr>
              <a:t>：</a:t>
            </a:r>
          </a:p>
          <a:p>
            <a:pPr algn="just" fontAlgn="auto">
              <a:lnSpc>
                <a:spcPct val="150000"/>
              </a:lnSpc>
              <a:buClrTx/>
              <a:buSzTx/>
              <a:buFontTx/>
            </a:pPr>
            <a:r>
              <a:rPr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charset="0"/>
                <a:ea typeface="方正大黑简体" panose="02010601030101010101" pitchFamily="2" charset="-122"/>
                <a:sym typeface="+mn-ea"/>
              </a:rPr>
              <a:t>经手人</a:t>
            </a:r>
            <a:r>
              <a:rPr sz="100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charset="0"/>
                <a:ea typeface="方正大黑简体" panose="02010601030101010101" pitchFamily="2" charset="-122"/>
                <a:sym typeface="+mn-ea"/>
              </a:rPr>
              <a:t>【</a:t>
            </a:r>
            <a:r>
              <a:rPr sz="10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charset="0"/>
                <a:ea typeface="方正大黑简体" panose="02010601030101010101" pitchFamily="2" charset="-122"/>
                <a:sym typeface="+mn-ea"/>
              </a:rPr>
              <a:t>提交续</a:t>
            </a:r>
            <a:r>
              <a:rPr lang="zh-CN" altLang="en-US" sz="1000" smtClean="0">
                <a:solidFill>
                  <a:srgbClr val="FF0000"/>
                </a:solidFill>
                <a:latin typeface="Calibri" panose="020F0502020204030204" charset="0"/>
                <a:ea typeface="方正大黑简体" panose="02010601030101010101" pitchFamily="2" charset="-122"/>
                <a:sym typeface="+mn-ea"/>
              </a:rPr>
              <a:t>用</a:t>
            </a:r>
            <a:r>
              <a:rPr sz="10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charset="0"/>
                <a:ea typeface="方正大黑简体" panose="02010601030101010101" pitchFamily="2" charset="-122"/>
                <a:sym typeface="+mn-ea"/>
              </a:rPr>
              <a:t>单</a:t>
            </a:r>
            <a:r>
              <a:rPr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charset="0"/>
                <a:ea typeface="方正大黑简体" panose="02010601030101010101" pitchFamily="2" charset="-122"/>
                <a:sym typeface="+mn-ea"/>
              </a:rPr>
              <a:t>】-&gt;预约管理员</a:t>
            </a:r>
            <a:r>
              <a:rPr sz="100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charset="0"/>
                <a:ea typeface="方正大黑简体" panose="02010601030101010101" pitchFamily="2" charset="-122"/>
                <a:sym typeface="+mn-ea"/>
              </a:rPr>
              <a:t>【</a:t>
            </a:r>
            <a:r>
              <a:rPr sz="10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charset="0"/>
                <a:ea typeface="方正大黑简体" panose="02010601030101010101" pitchFamily="2" charset="-122"/>
                <a:sym typeface="+mn-ea"/>
              </a:rPr>
              <a:t>续</a:t>
            </a:r>
            <a:r>
              <a:rPr lang="zh-CN" altLang="en-US" sz="1000" smtClean="0">
                <a:solidFill>
                  <a:srgbClr val="FF0000"/>
                </a:solidFill>
                <a:latin typeface="Calibri" panose="020F0502020204030204" charset="0"/>
                <a:ea typeface="方正大黑简体" panose="02010601030101010101" pitchFamily="2" charset="-122"/>
                <a:sym typeface="+mn-ea"/>
              </a:rPr>
              <a:t>用</a:t>
            </a:r>
            <a:r>
              <a:rPr sz="10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charset="0"/>
                <a:ea typeface="方正大黑简体" panose="02010601030101010101" pitchFamily="2" charset="-122"/>
                <a:sym typeface="+mn-ea"/>
              </a:rPr>
              <a:t>审核</a:t>
            </a:r>
            <a:r>
              <a:rPr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charset="0"/>
                <a:ea typeface="方正大黑简体" panose="02010601030101010101" pitchFamily="2" charset="-122"/>
                <a:sym typeface="+mn-ea"/>
              </a:rPr>
              <a:t>】-&gt;老师【结算审核】-&gt;预约管理员</a:t>
            </a:r>
            <a:r>
              <a:rPr sz="100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charset="0"/>
                <a:ea typeface="方正大黑简体" panose="02010601030101010101" pitchFamily="2" charset="-122"/>
                <a:sym typeface="+mn-ea"/>
              </a:rPr>
              <a:t>【</a:t>
            </a:r>
            <a:r>
              <a:rPr sz="10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charset="0"/>
                <a:ea typeface="方正大黑简体" panose="02010601030101010101" pitchFamily="2" charset="-122"/>
                <a:sym typeface="+mn-ea"/>
              </a:rPr>
              <a:t>续</a:t>
            </a:r>
            <a:r>
              <a:rPr lang="zh-CN" altLang="en-US" sz="1000" smtClean="0">
                <a:solidFill>
                  <a:srgbClr val="FF0000"/>
                </a:solidFill>
                <a:latin typeface="Calibri" panose="020F0502020204030204" charset="0"/>
                <a:ea typeface="方正大黑简体" panose="02010601030101010101" pitchFamily="2" charset="-122"/>
                <a:sym typeface="+mn-ea"/>
              </a:rPr>
              <a:t>用</a:t>
            </a:r>
            <a:r>
              <a:rPr sz="10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charset="0"/>
                <a:ea typeface="方正大黑简体" panose="02010601030101010101" pitchFamily="2" charset="-122"/>
                <a:sym typeface="+mn-ea"/>
              </a:rPr>
              <a:t>办结</a:t>
            </a:r>
            <a:r>
              <a:rPr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charset="0"/>
                <a:ea typeface="方正大黑简体" panose="02010601030101010101" pitchFamily="2" charset="-122"/>
                <a:sym typeface="+mn-ea"/>
              </a:rPr>
              <a:t>】-&gt;用户</a:t>
            </a:r>
            <a:r>
              <a:rPr sz="100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charset="0"/>
                <a:ea typeface="方正大黑简体" panose="02010601030101010101" pitchFamily="2" charset="-122"/>
                <a:sym typeface="+mn-ea"/>
              </a:rPr>
              <a:t>【</a:t>
            </a:r>
            <a:r>
              <a:rPr sz="10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charset="0"/>
                <a:ea typeface="方正大黑简体" panose="02010601030101010101" pitchFamily="2" charset="-122"/>
                <a:sym typeface="+mn-ea"/>
              </a:rPr>
              <a:t>续</a:t>
            </a:r>
            <a:r>
              <a:rPr lang="zh-CN" altLang="en-US" sz="1000" smtClean="0">
                <a:solidFill>
                  <a:srgbClr val="FF0000"/>
                </a:solidFill>
                <a:latin typeface="Calibri" panose="020F0502020204030204" charset="0"/>
                <a:ea typeface="方正大黑简体" panose="02010601030101010101" pitchFamily="2" charset="-122"/>
                <a:sym typeface="+mn-ea"/>
              </a:rPr>
              <a:t>用</a:t>
            </a:r>
            <a:r>
              <a:rPr sz="10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charset="0"/>
                <a:ea typeface="方正大黑简体" panose="02010601030101010101" pitchFamily="2" charset="-122"/>
                <a:sym typeface="+mn-ea"/>
              </a:rPr>
              <a:t>完成】</a:t>
            </a:r>
            <a:endParaRPr sz="1000" dirty="0">
              <a:solidFill>
                <a:schemeClr val="tx1">
                  <a:lumMod val="85000"/>
                  <a:lumOff val="15000"/>
                </a:schemeClr>
              </a:solidFill>
              <a:latin typeface="Calibri" panose="020F0502020204030204" charset="0"/>
              <a:ea typeface="方正大黑简体" panose="02010601030101010101" pitchFamily="2" charset="-122"/>
              <a:sym typeface="+mn-ea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4135"/>
          </a:xfrm>
          <a:prstGeom prst="rect">
            <a:avLst/>
          </a:prstGeom>
        </p:spPr>
      </p:pic>
      <p:sp>
        <p:nvSpPr>
          <p:cNvPr id="4" name="TextBox 2"/>
          <p:cNvSpPr txBox="1"/>
          <p:nvPr/>
        </p:nvSpPr>
        <p:spPr>
          <a:xfrm>
            <a:off x="1770178" y="1937008"/>
            <a:ext cx="95410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5400" dirty="0">
                <a:solidFill>
                  <a:schemeClr val="bg1"/>
                </a:solidFill>
                <a:latin typeface="方正大黑简体" panose="02010601030101010101" pitchFamily="2" charset="-122"/>
                <a:ea typeface="方正大黑简体" panose="02010601030101010101" pitchFamily="2" charset="-122"/>
              </a:rPr>
              <a:t>01</a:t>
            </a:r>
            <a:endParaRPr lang="zh-CN" altLang="en-US" sz="5400" dirty="0">
              <a:solidFill>
                <a:schemeClr val="bg1"/>
              </a:solidFill>
              <a:latin typeface="方正大黑简体" panose="02010601030101010101" pitchFamily="2" charset="-122"/>
              <a:ea typeface="方正大黑简体" panose="02010601030101010101" pitchFamily="2" charset="-122"/>
            </a:endParaRPr>
          </a:p>
        </p:txBody>
      </p:sp>
      <p:sp>
        <p:nvSpPr>
          <p:cNvPr id="6" name="TextBox 3"/>
          <p:cNvSpPr txBox="1"/>
          <p:nvPr/>
        </p:nvSpPr>
        <p:spPr>
          <a:xfrm>
            <a:off x="1840741" y="2614141"/>
            <a:ext cx="8129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>
                <a:solidFill>
                  <a:schemeClr val="bg1"/>
                </a:solidFill>
              </a:rPr>
              <a:t>PART</a:t>
            </a:r>
            <a:endParaRPr lang="zh-CN" altLang="en-US" sz="2400" dirty="0">
              <a:solidFill>
                <a:schemeClr val="bg1"/>
              </a:solidFill>
            </a:endParaRPr>
          </a:p>
        </p:txBody>
      </p:sp>
      <p:sp>
        <p:nvSpPr>
          <p:cNvPr id="7" name="TextBox 4"/>
          <p:cNvSpPr txBox="1"/>
          <p:nvPr/>
        </p:nvSpPr>
        <p:spPr>
          <a:xfrm>
            <a:off x="4098994" y="2215863"/>
            <a:ext cx="9512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solidFill>
                  <a:srgbClr val="C1834B"/>
                </a:solidFill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THE TITLE</a:t>
            </a:r>
            <a:endParaRPr lang="zh-CN" altLang="en-US" dirty="0">
              <a:solidFill>
                <a:srgbClr val="C1834B"/>
              </a:solidFill>
              <a:latin typeface="Microsoft Himalaya" panose="01010100010101010101" pitchFamily="2" charset="0"/>
              <a:cs typeface="Microsoft Himalaya" panose="01010100010101010101" pitchFamily="2" charset="0"/>
            </a:endParaRPr>
          </a:p>
        </p:txBody>
      </p:sp>
      <p:sp>
        <p:nvSpPr>
          <p:cNvPr id="8" name="TextBox 5"/>
          <p:cNvSpPr txBox="1"/>
          <p:nvPr/>
        </p:nvSpPr>
        <p:spPr>
          <a:xfrm>
            <a:off x="4098994" y="2455322"/>
            <a:ext cx="109728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latin typeface="方正大黑简体" panose="02010601030101010101" pitchFamily="2" charset="-122"/>
                <a:ea typeface="方正大黑简体" panose="02010601030101010101" pitchFamily="2" charset="-122"/>
              </a:rPr>
              <a:t>基础说明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827720" y="411153"/>
            <a:ext cx="22413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b="1">
                <a:solidFill>
                  <a:srgbClr val="FF0000"/>
                </a:solidFill>
                <a:latin typeface="方正大黑简体" panose="02010601030101010101" pitchFamily="2" charset="-122"/>
                <a:ea typeface="方正大黑简体" panose="02010601030101010101" pitchFamily="2" charset="-122"/>
              </a:rPr>
              <a:t>经手人</a:t>
            </a:r>
            <a:r>
              <a:rPr lang="zh-CN" altLang="en-US" sz="1600" smtClean="0">
                <a:solidFill>
                  <a:srgbClr val="1C408F"/>
                </a:solidFill>
                <a:latin typeface="方正大黑简体" panose="02010601030101010101" pitchFamily="2" charset="-122"/>
                <a:ea typeface="方正大黑简体" panose="02010601030101010101" pitchFamily="2" charset="-122"/>
              </a:rPr>
              <a:t>【提交续</a:t>
            </a:r>
            <a:r>
              <a:rPr lang="zh-CN" altLang="en-US" sz="1600" smtClean="0">
                <a:solidFill>
                  <a:srgbClr val="FF0000"/>
                </a:solidFill>
                <a:latin typeface="Calibri" panose="020F0502020204030204" charset="0"/>
                <a:ea typeface="方正大黑简体" panose="02010601030101010101" pitchFamily="2" charset="-122"/>
              </a:rPr>
              <a:t>用</a:t>
            </a:r>
            <a:r>
              <a:rPr lang="zh-CN" altLang="en-US" sz="1600" smtClean="0">
                <a:solidFill>
                  <a:srgbClr val="1C408F"/>
                </a:solidFill>
                <a:latin typeface="方正大黑简体" panose="02010601030101010101" pitchFamily="2" charset="-122"/>
                <a:ea typeface="方正大黑简体" panose="02010601030101010101" pitchFamily="2" charset="-122"/>
              </a:rPr>
              <a:t>单】</a:t>
            </a:r>
            <a:endParaRPr lang="zh-CN" altLang="en-US" sz="1600" dirty="0">
              <a:solidFill>
                <a:srgbClr val="1C408F"/>
              </a:solidFill>
              <a:latin typeface="方正大黑简体" panose="02010601030101010101" pitchFamily="2" charset="-122"/>
              <a:ea typeface="方正大黑简体" panose="02010601030101010101" pitchFamily="2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395605" y="3003550"/>
            <a:ext cx="5057140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sz="16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charset="0"/>
                <a:ea typeface="方正大黑简体" panose="02010601030101010101" pitchFamily="2" charset="-122"/>
              </a:rPr>
              <a:t>提交续</a:t>
            </a:r>
            <a:r>
              <a:rPr lang="zh-CN" altLang="en-US" sz="1600" smtClean="0">
                <a:solidFill>
                  <a:srgbClr val="FF0000"/>
                </a:solidFill>
                <a:latin typeface="Calibri" panose="020F0502020204030204" charset="0"/>
                <a:ea typeface="方正大黑简体" panose="02010601030101010101" pitchFamily="2" charset="-122"/>
              </a:rPr>
              <a:t>用</a:t>
            </a:r>
            <a:r>
              <a:rPr sz="16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charset="0"/>
                <a:ea typeface="方正大黑简体" panose="02010601030101010101" pitchFamily="2" charset="-122"/>
              </a:rPr>
              <a:t>单</a:t>
            </a:r>
            <a:r>
              <a:rPr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charset="0"/>
                <a:ea typeface="方正大黑简体" panose="02010601030101010101" pitchFamily="2" charset="-122"/>
              </a:rPr>
              <a:t>：</a:t>
            </a:r>
          </a:p>
          <a:p>
            <a:pPr algn="l" fontAlgn="auto">
              <a:lnSpc>
                <a:spcPct val="150000"/>
              </a:lnSpc>
              <a:buClrTx/>
              <a:buSzTx/>
              <a:buFontTx/>
            </a:pPr>
            <a:r>
              <a:rPr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charset="0"/>
                <a:ea typeface="方正大黑简体" panose="02010601030101010101" pitchFamily="2" charset="-122"/>
              </a:rPr>
              <a:t>租用管理</a:t>
            </a:r>
            <a:r>
              <a:rPr sz="160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charset="0"/>
                <a:ea typeface="方正大黑简体" panose="02010601030101010101" pitchFamily="2" charset="-122"/>
              </a:rPr>
              <a:t>-&gt;</a:t>
            </a:r>
            <a:r>
              <a:rPr sz="16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charset="0"/>
                <a:ea typeface="方正大黑简体" panose="02010601030101010101" pitchFamily="2" charset="-122"/>
              </a:rPr>
              <a:t>续</a:t>
            </a:r>
            <a:r>
              <a:rPr lang="zh-CN" altLang="en-US" sz="1600" smtClean="0">
                <a:solidFill>
                  <a:srgbClr val="FF0000"/>
                </a:solidFill>
                <a:latin typeface="Calibri" panose="020F0502020204030204" charset="0"/>
                <a:ea typeface="方正大黑简体" panose="02010601030101010101" pitchFamily="2" charset="-122"/>
              </a:rPr>
              <a:t>用</a:t>
            </a:r>
            <a:r>
              <a:rPr sz="16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charset="0"/>
                <a:ea typeface="方正大黑简体" panose="02010601030101010101" pitchFamily="2" charset="-122"/>
              </a:rPr>
              <a:t>申请</a:t>
            </a:r>
            <a:r>
              <a:rPr sz="160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charset="0"/>
                <a:ea typeface="方正大黑简体" panose="02010601030101010101" pitchFamily="2" charset="-122"/>
              </a:rPr>
              <a:t>-&gt;</a:t>
            </a:r>
            <a:r>
              <a:rPr sz="16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charset="0"/>
                <a:ea typeface="方正大黑简体" panose="02010601030101010101" pitchFamily="2" charset="-122"/>
              </a:rPr>
              <a:t>编辑续</a:t>
            </a:r>
            <a:r>
              <a:rPr lang="zh-CN" altLang="en-US" sz="1600" smtClean="0">
                <a:solidFill>
                  <a:srgbClr val="FF0000"/>
                </a:solidFill>
                <a:latin typeface="Calibri" panose="020F0502020204030204" charset="0"/>
                <a:ea typeface="方正大黑简体" panose="02010601030101010101" pitchFamily="2" charset="-122"/>
              </a:rPr>
              <a:t>用</a:t>
            </a:r>
            <a:r>
              <a:rPr sz="16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charset="0"/>
                <a:ea typeface="方正大黑简体" panose="02010601030101010101" pitchFamily="2" charset="-122"/>
              </a:rPr>
              <a:t>信息</a:t>
            </a:r>
            <a:r>
              <a:rPr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charset="0"/>
                <a:ea typeface="方正大黑简体" panose="02010601030101010101" pitchFamily="2" charset="-122"/>
              </a:rPr>
              <a:t>-&gt;保存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95605" y="987425"/>
            <a:ext cx="8557260" cy="1793240"/>
          </a:xfrm>
          <a:prstGeom prst="rect">
            <a:avLst/>
          </a:prstGeom>
          <a:ln w="19050">
            <a:solidFill>
              <a:srgbClr val="C1834B"/>
            </a:solidFill>
          </a:ln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066790" y="2283460"/>
            <a:ext cx="2886075" cy="2707640"/>
          </a:xfrm>
          <a:prstGeom prst="rect">
            <a:avLst/>
          </a:prstGeom>
          <a:ln w="19050">
            <a:solidFill>
              <a:srgbClr val="C1834B"/>
            </a:solidFill>
          </a:ln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827720" y="411153"/>
            <a:ext cx="22413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1600" b="1">
                <a:solidFill>
                  <a:srgbClr val="FF0000"/>
                </a:solidFill>
                <a:latin typeface="方正大黑简体" panose="02010601030101010101" pitchFamily="2" charset="-122"/>
                <a:ea typeface="方正大黑简体" panose="02010601030101010101" pitchFamily="2" charset="-122"/>
              </a:rPr>
              <a:t>经手人</a:t>
            </a:r>
            <a:r>
              <a:rPr lang="zh-CN" altLang="en-US" sz="1600" smtClean="0">
                <a:solidFill>
                  <a:srgbClr val="1C408F"/>
                </a:solidFill>
                <a:latin typeface="方正大黑简体" panose="02010601030101010101" pitchFamily="2" charset="-122"/>
                <a:ea typeface="方正大黑简体" panose="02010601030101010101" pitchFamily="2" charset="-122"/>
                <a:sym typeface="+mn-ea"/>
              </a:rPr>
              <a:t>【查看续</a:t>
            </a:r>
            <a:r>
              <a:rPr lang="zh-CN" altLang="en-US" sz="1600" smtClean="0">
                <a:solidFill>
                  <a:srgbClr val="FF0000"/>
                </a:solidFill>
                <a:latin typeface="方正大黑简体" panose="02010601030101010101" pitchFamily="2" charset="-122"/>
                <a:ea typeface="方正大黑简体" panose="02010601030101010101" pitchFamily="2" charset="-122"/>
                <a:sym typeface="+mn-ea"/>
              </a:rPr>
              <a:t>用</a:t>
            </a:r>
            <a:r>
              <a:rPr lang="zh-CN" altLang="en-US" sz="1600" smtClean="0">
                <a:solidFill>
                  <a:srgbClr val="1C408F"/>
                </a:solidFill>
                <a:latin typeface="方正大黑简体" panose="02010601030101010101" pitchFamily="2" charset="-122"/>
                <a:ea typeface="方正大黑简体" panose="02010601030101010101" pitchFamily="2" charset="-122"/>
                <a:sym typeface="+mn-ea"/>
              </a:rPr>
              <a:t>单】</a:t>
            </a:r>
            <a:endParaRPr lang="zh-CN" altLang="en-US" sz="1600" dirty="0">
              <a:solidFill>
                <a:srgbClr val="1C408F"/>
              </a:solidFill>
              <a:latin typeface="方正大黑简体" panose="02010601030101010101" pitchFamily="2" charset="-122"/>
              <a:ea typeface="方正大黑简体" panose="02010601030101010101" pitchFamily="2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395605" y="3363595"/>
            <a:ext cx="734314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fontAlgn="auto">
              <a:lnSpc>
                <a:spcPct val="150000"/>
              </a:lnSpc>
              <a:buClrTx/>
              <a:buSzTx/>
              <a:buFontTx/>
            </a:pPr>
            <a:r>
              <a:rPr sz="16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charset="0"/>
                <a:ea typeface="方正大黑简体" panose="02010601030101010101" pitchFamily="2" charset="-122"/>
              </a:rPr>
              <a:t>保存续</a:t>
            </a:r>
            <a:r>
              <a:rPr lang="zh-CN" altLang="en-US" sz="1600" smtClean="0">
                <a:solidFill>
                  <a:srgbClr val="FF0000"/>
                </a:solidFill>
                <a:latin typeface="Calibri" panose="020F0502020204030204" charset="0"/>
                <a:ea typeface="方正大黑简体" panose="02010601030101010101" pitchFamily="2" charset="-122"/>
              </a:rPr>
              <a:t>用</a:t>
            </a:r>
            <a:r>
              <a:rPr sz="16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charset="0"/>
                <a:ea typeface="方正大黑简体" panose="02010601030101010101" pitchFamily="2" charset="-122"/>
              </a:rPr>
              <a:t>申请后</a:t>
            </a:r>
            <a:r>
              <a:rPr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charset="0"/>
                <a:ea typeface="方正大黑简体" panose="02010601030101010101" pitchFamily="2" charset="-122"/>
              </a:rPr>
              <a:t>，可在</a:t>
            </a:r>
            <a:r>
              <a:rPr sz="160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charset="0"/>
                <a:ea typeface="方正大黑简体" panose="02010601030101010101" pitchFamily="2" charset="-122"/>
              </a:rPr>
              <a:t>【</a:t>
            </a:r>
            <a:r>
              <a:rPr sz="16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charset="0"/>
                <a:ea typeface="方正大黑简体" panose="02010601030101010101" pitchFamily="2" charset="-122"/>
              </a:rPr>
              <a:t>续</a:t>
            </a:r>
            <a:r>
              <a:rPr lang="zh-CN" altLang="en-US" sz="1600" smtClean="0">
                <a:solidFill>
                  <a:srgbClr val="FF0000"/>
                </a:solidFill>
                <a:latin typeface="Calibri" panose="020F0502020204030204" charset="0"/>
                <a:ea typeface="方正大黑简体" panose="02010601030101010101" pitchFamily="2" charset="-122"/>
              </a:rPr>
              <a:t>用</a:t>
            </a:r>
            <a:r>
              <a:rPr sz="16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charset="0"/>
                <a:ea typeface="方正大黑简体" panose="02010601030101010101" pitchFamily="2" charset="-122"/>
              </a:rPr>
              <a:t>管理</a:t>
            </a:r>
            <a:r>
              <a:rPr sz="160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charset="0"/>
                <a:ea typeface="方正大黑简体" panose="02010601030101010101" pitchFamily="2" charset="-122"/>
              </a:rPr>
              <a:t>】</a:t>
            </a:r>
            <a:r>
              <a:rPr sz="16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charset="0"/>
                <a:ea typeface="方正大黑简体" panose="02010601030101010101" pitchFamily="2" charset="-122"/>
              </a:rPr>
              <a:t>查看续</a:t>
            </a:r>
            <a:r>
              <a:rPr lang="zh-CN" altLang="en-US" sz="1600" smtClean="0">
                <a:solidFill>
                  <a:srgbClr val="FF0000"/>
                </a:solidFill>
                <a:latin typeface="Calibri" panose="020F0502020204030204" charset="0"/>
                <a:ea typeface="方正大黑简体" panose="02010601030101010101" pitchFamily="2" charset="-122"/>
              </a:rPr>
              <a:t>用</a:t>
            </a:r>
            <a:r>
              <a:rPr sz="16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charset="0"/>
                <a:ea typeface="方正大黑简体" panose="02010601030101010101" pitchFamily="2" charset="-122"/>
              </a:rPr>
              <a:t>的订单</a:t>
            </a:r>
            <a:endParaRPr sz="1600" dirty="0">
              <a:solidFill>
                <a:schemeClr val="tx1">
                  <a:lumMod val="85000"/>
                  <a:lumOff val="15000"/>
                </a:schemeClr>
              </a:solidFill>
              <a:latin typeface="Calibri" panose="020F0502020204030204" charset="0"/>
              <a:ea typeface="方正大黑简体" panose="02010601030101010101" pitchFamily="2" charset="-122"/>
            </a:endParaRPr>
          </a:p>
        </p:txBody>
      </p:sp>
      <p:pic>
        <p:nvPicPr>
          <p:cNvPr id="50" name="图片 25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95605" y="987425"/>
            <a:ext cx="8124825" cy="2261235"/>
          </a:xfrm>
          <a:prstGeom prst="rect">
            <a:avLst/>
          </a:prstGeom>
          <a:noFill/>
          <a:ln w="19050">
            <a:solidFill>
              <a:srgbClr val="C1834B"/>
            </a:solidFill>
          </a:ln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827720" y="411153"/>
            <a:ext cx="306526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b="1" dirty="0">
                <a:solidFill>
                  <a:srgbClr val="FF1B0D"/>
                </a:solidFill>
                <a:latin typeface="方正大黑简体" panose="02010601030101010101" pitchFamily="2" charset="-122"/>
                <a:ea typeface="方正大黑简体" panose="02010601030101010101" pitchFamily="2" charset="-122"/>
              </a:rPr>
              <a:t>预约</a:t>
            </a:r>
            <a:r>
              <a:rPr lang="zh-CN" altLang="en-US" sz="1600" b="1">
                <a:solidFill>
                  <a:srgbClr val="FF1B0D"/>
                </a:solidFill>
                <a:latin typeface="方正大黑简体" panose="02010601030101010101" pitchFamily="2" charset="-122"/>
                <a:ea typeface="方正大黑简体" panose="02010601030101010101" pitchFamily="2" charset="-122"/>
              </a:rPr>
              <a:t>管理员</a:t>
            </a:r>
            <a:r>
              <a:rPr lang="zh-CN" altLang="en-US" sz="1600" smtClean="0">
                <a:solidFill>
                  <a:srgbClr val="1C408F"/>
                </a:solidFill>
                <a:latin typeface="方正大黑简体" panose="02010601030101010101" pitchFamily="2" charset="-122"/>
                <a:ea typeface="方正大黑简体" panose="02010601030101010101" pitchFamily="2" charset="-122"/>
              </a:rPr>
              <a:t>【续</a:t>
            </a:r>
            <a:r>
              <a:rPr lang="zh-CN" altLang="en-US" sz="1600" smtClean="0">
                <a:solidFill>
                  <a:srgbClr val="FF0000"/>
                </a:solidFill>
                <a:latin typeface="Calibri" panose="020F0502020204030204" charset="0"/>
                <a:ea typeface="方正大黑简体" panose="02010601030101010101" pitchFamily="2" charset="-122"/>
              </a:rPr>
              <a:t>用</a:t>
            </a:r>
            <a:r>
              <a:rPr lang="zh-CN" altLang="en-US" sz="1600" smtClean="0">
                <a:solidFill>
                  <a:srgbClr val="1C408F"/>
                </a:solidFill>
                <a:latin typeface="方正大黑简体" panose="02010601030101010101" pitchFamily="2" charset="-122"/>
                <a:ea typeface="方正大黑简体" panose="02010601030101010101" pitchFamily="2" charset="-122"/>
              </a:rPr>
              <a:t>管理员审批】</a:t>
            </a:r>
            <a:endParaRPr lang="zh-CN" altLang="en-US" sz="1600" dirty="0">
              <a:solidFill>
                <a:srgbClr val="1C408F"/>
              </a:solidFill>
              <a:latin typeface="方正大黑简体" panose="02010601030101010101" pitchFamily="2" charset="-122"/>
              <a:ea typeface="方正大黑简体" panose="02010601030101010101" pitchFamily="2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323850" y="3363595"/>
            <a:ext cx="4469130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sz="16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charset="0"/>
                <a:ea typeface="方正大黑简体" panose="02010601030101010101" pitchFamily="2" charset="-122"/>
              </a:rPr>
              <a:t>续</a:t>
            </a:r>
            <a:r>
              <a:rPr lang="zh-CN" altLang="en-US" sz="1600" smtClean="0">
                <a:solidFill>
                  <a:srgbClr val="FF0000"/>
                </a:solidFill>
                <a:latin typeface="Calibri" panose="020F0502020204030204" charset="0"/>
                <a:ea typeface="方正大黑简体" panose="02010601030101010101" pitchFamily="2" charset="-122"/>
              </a:rPr>
              <a:t>用</a:t>
            </a:r>
            <a:r>
              <a:rPr sz="16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charset="0"/>
                <a:ea typeface="方正大黑简体" panose="02010601030101010101" pitchFamily="2" charset="-122"/>
              </a:rPr>
              <a:t>管理员审批</a:t>
            </a:r>
            <a:r>
              <a:rPr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charset="0"/>
                <a:ea typeface="方正大黑简体" panose="02010601030101010101" pitchFamily="2" charset="-122"/>
              </a:rPr>
              <a:t>：</a:t>
            </a:r>
          </a:p>
          <a:p>
            <a:pPr>
              <a:lnSpc>
                <a:spcPct val="150000"/>
              </a:lnSpc>
            </a:pPr>
            <a:r>
              <a:rPr sz="16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charset="0"/>
                <a:ea typeface="方正大黑简体" panose="02010601030101010101" pitchFamily="2" charset="-122"/>
              </a:rPr>
              <a:t>续</a:t>
            </a:r>
            <a:r>
              <a:rPr lang="zh-CN" altLang="en-US" sz="1600" smtClean="0">
                <a:solidFill>
                  <a:srgbClr val="FF0000"/>
                </a:solidFill>
                <a:latin typeface="Calibri" panose="020F0502020204030204" charset="0"/>
                <a:ea typeface="方正大黑简体" panose="02010601030101010101" pitchFamily="2" charset="-122"/>
              </a:rPr>
              <a:t>用</a:t>
            </a:r>
            <a:r>
              <a:rPr sz="16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charset="0"/>
                <a:ea typeface="方正大黑简体" panose="02010601030101010101" pitchFamily="2" charset="-122"/>
              </a:rPr>
              <a:t>管理</a:t>
            </a:r>
            <a:r>
              <a:rPr sz="160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charset="0"/>
                <a:ea typeface="方正大黑简体" panose="02010601030101010101" pitchFamily="2" charset="-122"/>
              </a:rPr>
              <a:t>-&gt;</a:t>
            </a:r>
            <a:r>
              <a:rPr sz="16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charset="0"/>
                <a:ea typeface="方正大黑简体" panose="02010601030101010101" pitchFamily="2" charset="-122"/>
              </a:rPr>
              <a:t>续</a:t>
            </a:r>
            <a:r>
              <a:rPr lang="zh-CN" altLang="en-US" sz="1600" smtClean="0">
                <a:solidFill>
                  <a:srgbClr val="FF0000"/>
                </a:solidFill>
                <a:latin typeface="Calibri" panose="020F0502020204030204" charset="0"/>
                <a:ea typeface="方正大黑简体" panose="02010601030101010101" pitchFamily="2" charset="-122"/>
              </a:rPr>
              <a:t>用</a:t>
            </a:r>
            <a:r>
              <a:rPr sz="16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charset="0"/>
                <a:ea typeface="方正大黑简体" panose="02010601030101010101" pitchFamily="2" charset="-122"/>
              </a:rPr>
              <a:t>管理员审批</a:t>
            </a:r>
            <a:r>
              <a:rPr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charset="0"/>
                <a:ea typeface="方正大黑简体" panose="02010601030101010101" pitchFamily="2" charset="-122"/>
              </a:rPr>
              <a:t>-&gt;审批-&gt;提交</a:t>
            </a:r>
          </a:p>
        </p:txBody>
      </p:sp>
      <p:pic>
        <p:nvPicPr>
          <p:cNvPr id="51" name="图片 26"/>
          <p:cNvPicPr>
            <a:picLocks noChangeAspect="1"/>
          </p:cNvPicPr>
          <p:nvPr/>
        </p:nvPicPr>
        <p:blipFill>
          <a:blip r:embed="rId4" cstate="print"/>
          <a:srcRect r="17366"/>
          <a:stretch>
            <a:fillRect/>
          </a:stretch>
        </p:blipFill>
        <p:spPr>
          <a:xfrm>
            <a:off x="395605" y="1059180"/>
            <a:ext cx="8141335" cy="2145030"/>
          </a:xfrm>
          <a:prstGeom prst="rect">
            <a:avLst/>
          </a:prstGeom>
          <a:noFill/>
          <a:ln w="19050">
            <a:solidFill>
              <a:srgbClr val="C1834B"/>
            </a:solidFill>
          </a:ln>
        </p:spPr>
      </p:pic>
      <p:pic>
        <p:nvPicPr>
          <p:cNvPr id="52" name="图片 27"/>
          <p:cNvPicPr>
            <a:picLocks noChangeAspect="1"/>
          </p:cNvPicPr>
          <p:nvPr/>
        </p:nvPicPr>
        <p:blipFill>
          <a:blip r:embed="rId5" cstate="print"/>
          <a:srcRect r="6336"/>
          <a:stretch>
            <a:fillRect/>
          </a:stretch>
        </p:blipFill>
        <p:spPr>
          <a:xfrm>
            <a:off x="5157470" y="2499360"/>
            <a:ext cx="3379470" cy="1826260"/>
          </a:xfrm>
          <a:prstGeom prst="rect">
            <a:avLst/>
          </a:prstGeom>
          <a:noFill/>
          <a:ln w="19050">
            <a:solidFill>
              <a:srgbClr val="C1834B"/>
            </a:solidFill>
          </a:ln>
        </p:spPr>
      </p:pic>
      <p:sp>
        <p:nvSpPr>
          <p:cNvPr id="2" name="矩形 1"/>
          <p:cNvSpPr/>
          <p:nvPr/>
        </p:nvSpPr>
        <p:spPr>
          <a:xfrm>
            <a:off x="6228715" y="3939540"/>
            <a:ext cx="624205" cy="353060"/>
          </a:xfrm>
          <a:prstGeom prst="rect">
            <a:avLst/>
          </a:prstGeom>
          <a:noFill/>
          <a:ln>
            <a:solidFill>
              <a:srgbClr val="FF1B0D"/>
            </a:solidFill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827720" y="411153"/>
            <a:ext cx="286007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1600" b="1" dirty="0">
                <a:solidFill>
                  <a:srgbClr val="FF0000"/>
                </a:solidFill>
                <a:latin typeface="方正大黑简体" panose="02010601030101010101" pitchFamily="2" charset="-122"/>
                <a:ea typeface="方正大黑简体" panose="02010601030101010101" pitchFamily="2" charset="-122"/>
              </a:rPr>
              <a:t>申请人老师</a:t>
            </a:r>
            <a:r>
              <a:rPr lang="zh-CN" altLang="en-US" sz="1600" dirty="0">
                <a:solidFill>
                  <a:srgbClr val="1C408F"/>
                </a:solidFill>
                <a:latin typeface="方正大黑简体" panose="02010601030101010101" pitchFamily="2" charset="-122"/>
                <a:ea typeface="方正大黑简体" panose="02010601030101010101" pitchFamily="2" charset="-122"/>
              </a:rPr>
              <a:t>【老师结算审核】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323850" y="3651885"/>
            <a:ext cx="5248275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fontAlgn="auto">
              <a:lnSpc>
                <a:spcPct val="150000"/>
              </a:lnSpc>
              <a:buClrTx/>
              <a:buSzTx/>
              <a:buFontTx/>
            </a:pPr>
            <a:r>
              <a:rPr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charset="0"/>
                <a:ea typeface="方正大黑简体" panose="02010601030101010101" pitchFamily="2" charset="-122"/>
              </a:rPr>
              <a:t>老师结算审批：</a:t>
            </a:r>
          </a:p>
          <a:p>
            <a:pPr algn="l" fontAlgn="auto">
              <a:lnSpc>
                <a:spcPct val="150000"/>
              </a:lnSpc>
              <a:buClrTx/>
              <a:buSzTx/>
              <a:buFontTx/>
            </a:pPr>
            <a:r>
              <a:rPr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charset="0"/>
                <a:ea typeface="方正大黑简体" panose="02010601030101010101" pitchFamily="2" charset="-122"/>
              </a:rPr>
              <a:t>登记管理-&gt;预约审批-&gt;审批-&gt;提交</a:t>
            </a:r>
          </a:p>
        </p:txBody>
      </p:sp>
      <p:pic>
        <p:nvPicPr>
          <p:cNvPr id="53" name="图片 28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95605" y="987425"/>
            <a:ext cx="8179435" cy="2597785"/>
          </a:xfrm>
          <a:prstGeom prst="rect">
            <a:avLst/>
          </a:prstGeom>
          <a:noFill/>
          <a:ln w="19050">
            <a:solidFill>
              <a:srgbClr val="C1834B"/>
            </a:solidFill>
          </a:ln>
        </p:spPr>
      </p:pic>
      <p:pic>
        <p:nvPicPr>
          <p:cNvPr id="56" name="图片 30"/>
          <p:cNvPicPr>
            <a:picLocks noChangeAspect="1"/>
          </p:cNvPicPr>
          <p:nvPr/>
        </p:nvPicPr>
        <p:blipFill>
          <a:blip r:embed="rId5" cstate="print"/>
          <a:srcRect l="1845" t="3283" r="6237"/>
          <a:stretch>
            <a:fillRect/>
          </a:stretch>
        </p:blipFill>
        <p:spPr>
          <a:xfrm>
            <a:off x="5475605" y="2859405"/>
            <a:ext cx="3099435" cy="1892935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矩形 1"/>
          <p:cNvSpPr/>
          <p:nvPr/>
        </p:nvSpPr>
        <p:spPr>
          <a:xfrm>
            <a:off x="6300470" y="4299585"/>
            <a:ext cx="624205" cy="353060"/>
          </a:xfrm>
          <a:prstGeom prst="rect">
            <a:avLst/>
          </a:prstGeom>
          <a:noFill/>
          <a:ln>
            <a:solidFill>
              <a:srgbClr val="FF1B0D"/>
            </a:solidFill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827720" y="411153"/>
            <a:ext cx="347563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b="1" dirty="0">
                <a:solidFill>
                  <a:srgbClr val="FF0000"/>
                </a:solidFill>
                <a:latin typeface="方正大黑简体" panose="02010601030101010101" pitchFamily="2" charset="-122"/>
                <a:ea typeface="方正大黑简体" panose="02010601030101010101" pitchFamily="2" charset="-122"/>
              </a:rPr>
              <a:t>预约</a:t>
            </a:r>
            <a:r>
              <a:rPr lang="zh-CN" altLang="en-US" sz="1600" b="1">
                <a:solidFill>
                  <a:srgbClr val="FF0000"/>
                </a:solidFill>
                <a:latin typeface="方正大黑简体" panose="02010601030101010101" pitchFamily="2" charset="-122"/>
                <a:ea typeface="方正大黑简体" panose="02010601030101010101" pitchFamily="2" charset="-122"/>
              </a:rPr>
              <a:t>管理员</a:t>
            </a:r>
            <a:r>
              <a:rPr lang="zh-CN" altLang="en-US" sz="1600" smtClean="0">
                <a:solidFill>
                  <a:srgbClr val="1C408F"/>
                </a:solidFill>
                <a:latin typeface="方正大黑简体" panose="02010601030101010101" pitchFamily="2" charset="-122"/>
                <a:ea typeface="方正大黑简体" panose="02010601030101010101" pitchFamily="2" charset="-122"/>
              </a:rPr>
              <a:t>【预约管理员续</a:t>
            </a:r>
            <a:r>
              <a:rPr lang="zh-CN" altLang="en-US" sz="1600" smtClean="0">
                <a:solidFill>
                  <a:srgbClr val="FF0000"/>
                </a:solidFill>
                <a:latin typeface="Calibri" panose="020F0502020204030204" charset="0"/>
                <a:ea typeface="方正大黑简体" panose="02010601030101010101" pitchFamily="2" charset="-122"/>
              </a:rPr>
              <a:t>用</a:t>
            </a:r>
            <a:r>
              <a:rPr lang="zh-CN" altLang="en-US" sz="1600" smtClean="0">
                <a:solidFill>
                  <a:srgbClr val="1C408F"/>
                </a:solidFill>
                <a:latin typeface="方正大黑简体" panose="02010601030101010101" pitchFamily="2" charset="-122"/>
                <a:ea typeface="方正大黑简体" panose="02010601030101010101" pitchFamily="2" charset="-122"/>
              </a:rPr>
              <a:t>办结】</a:t>
            </a:r>
            <a:endParaRPr lang="zh-CN" altLang="en-US" sz="1600" dirty="0">
              <a:solidFill>
                <a:srgbClr val="1C408F"/>
              </a:solidFill>
              <a:latin typeface="方正大黑简体" panose="02010601030101010101" pitchFamily="2" charset="-122"/>
              <a:ea typeface="方正大黑简体" panose="02010601030101010101" pitchFamily="2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395605" y="3723640"/>
            <a:ext cx="4834890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sz="16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charset="0"/>
                <a:ea typeface="方正大黑简体" panose="02010601030101010101" pitchFamily="2" charset="-122"/>
              </a:rPr>
              <a:t>续</a:t>
            </a:r>
            <a:r>
              <a:rPr lang="zh-CN" altLang="en-US" sz="1600" smtClean="0">
                <a:solidFill>
                  <a:srgbClr val="FF0000"/>
                </a:solidFill>
                <a:latin typeface="Calibri" panose="020F0502020204030204" charset="0"/>
                <a:ea typeface="方正大黑简体" panose="02010601030101010101" pitchFamily="2" charset="-122"/>
              </a:rPr>
              <a:t>用</a:t>
            </a:r>
            <a:r>
              <a:rPr sz="16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charset="0"/>
                <a:ea typeface="方正大黑简体" panose="02010601030101010101" pitchFamily="2" charset="-122"/>
              </a:rPr>
              <a:t>办结</a:t>
            </a:r>
            <a:r>
              <a:rPr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charset="0"/>
                <a:ea typeface="方正大黑简体" panose="02010601030101010101" pitchFamily="2" charset="-122"/>
              </a:rPr>
              <a:t>：</a:t>
            </a:r>
          </a:p>
          <a:p>
            <a:pPr>
              <a:lnSpc>
                <a:spcPct val="150000"/>
              </a:lnSpc>
            </a:pPr>
            <a:r>
              <a:rPr sz="16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charset="0"/>
                <a:ea typeface="方正大黑简体" panose="02010601030101010101" pitchFamily="2" charset="-122"/>
              </a:rPr>
              <a:t>续</a:t>
            </a:r>
            <a:r>
              <a:rPr lang="zh-CN" altLang="en-US" sz="1600" smtClean="0">
                <a:solidFill>
                  <a:srgbClr val="FF0000"/>
                </a:solidFill>
                <a:latin typeface="Calibri" panose="020F0502020204030204" charset="0"/>
                <a:ea typeface="方正大黑简体" panose="02010601030101010101" pitchFamily="2" charset="-122"/>
              </a:rPr>
              <a:t>用</a:t>
            </a:r>
            <a:r>
              <a:rPr sz="16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charset="0"/>
                <a:ea typeface="方正大黑简体" panose="02010601030101010101" pitchFamily="2" charset="-122"/>
              </a:rPr>
              <a:t>管理</a:t>
            </a:r>
            <a:r>
              <a:rPr sz="160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charset="0"/>
                <a:ea typeface="方正大黑简体" panose="02010601030101010101" pitchFamily="2" charset="-122"/>
              </a:rPr>
              <a:t>-&gt;</a:t>
            </a:r>
            <a:r>
              <a:rPr sz="16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charset="0"/>
                <a:ea typeface="方正大黑简体" panose="02010601030101010101" pitchFamily="2" charset="-122"/>
              </a:rPr>
              <a:t>续</a:t>
            </a:r>
            <a:r>
              <a:rPr lang="zh-CN" altLang="en-US" sz="1600" smtClean="0">
                <a:solidFill>
                  <a:srgbClr val="FF0000"/>
                </a:solidFill>
                <a:latin typeface="Calibri" panose="020F0502020204030204" charset="0"/>
                <a:ea typeface="方正大黑简体" panose="02010601030101010101" pitchFamily="2" charset="-122"/>
              </a:rPr>
              <a:t>用</a:t>
            </a:r>
            <a:r>
              <a:rPr sz="16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charset="0"/>
                <a:ea typeface="方正大黑简体" panose="02010601030101010101" pitchFamily="2" charset="-122"/>
              </a:rPr>
              <a:t>管理员续</a:t>
            </a:r>
            <a:r>
              <a:rPr lang="zh-CN" altLang="en-US" sz="1600" smtClean="0">
                <a:solidFill>
                  <a:srgbClr val="FF0000"/>
                </a:solidFill>
                <a:latin typeface="Calibri" panose="020F0502020204030204" charset="0"/>
                <a:ea typeface="方正大黑简体" panose="02010601030101010101" pitchFamily="2" charset="-122"/>
              </a:rPr>
              <a:t>用</a:t>
            </a:r>
            <a:r>
              <a:rPr sz="16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charset="0"/>
                <a:ea typeface="方正大黑简体" panose="02010601030101010101" pitchFamily="2" charset="-122"/>
              </a:rPr>
              <a:t>办结</a:t>
            </a:r>
            <a:r>
              <a:rPr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charset="0"/>
                <a:ea typeface="方正大黑简体" panose="02010601030101010101" pitchFamily="2" charset="-122"/>
              </a:rPr>
              <a:t>-&gt;审批-&gt;提交</a:t>
            </a:r>
          </a:p>
        </p:txBody>
      </p:sp>
      <p:pic>
        <p:nvPicPr>
          <p:cNvPr id="64" name="图片 32"/>
          <p:cNvPicPr>
            <a:picLocks noChangeAspect="1"/>
          </p:cNvPicPr>
          <p:nvPr/>
        </p:nvPicPr>
        <p:blipFill>
          <a:blip r:embed="rId4" cstate="print"/>
          <a:srcRect r="7556"/>
          <a:stretch>
            <a:fillRect/>
          </a:stretch>
        </p:blipFill>
        <p:spPr>
          <a:xfrm>
            <a:off x="395605" y="987425"/>
            <a:ext cx="8371205" cy="2587625"/>
          </a:xfrm>
          <a:prstGeom prst="rect">
            <a:avLst/>
          </a:prstGeom>
          <a:noFill/>
          <a:ln w="19050">
            <a:solidFill>
              <a:srgbClr val="C1834B"/>
            </a:solidFill>
          </a:ln>
        </p:spPr>
      </p:pic>
      <p:pic>
        <p:nvPicPr>
          <p:cNvPr id="56" name="图片 30"/>
          <p:cNvPicPr>
            <a:picLocks noChangeAspect="1"/>
          </p:cNvPicPr>
          <p:nvPr/>
        </p:nvPicPr>
        <p:blipFill>
          <a:blip r:embed="rId5" cstate="print"/>
          <a:srcRect l="1845" t="3283" r="6237"/>
          <a:stretch>
            <a:fillRect/>
          </a:stretch>
        </p:blipFill>
        <p:spPr>
          <a:xfrm>
            <a:off x="5610860" y="2931795"/>
            <a:ext cx="3155950" cy="1927860"/>
          </a:xfrm>
          <a:prstGeom prst="rect">
            <a:avLst/>
          </a:prstGeom>
          <a:noFill/>
          <a:ln w="19050">
            <a:solidFill>
              <a:srgbClr val="C1834B"/>
            </a:solidFill>
          </a:ln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827720" y="411153"/>
            <a:ext cx="244650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1600" b="1">
                <a:solidFill>
                  <a:srgbClr val="FF0000"/>
                </a:solidFill>
                <a:latin typeface="方正大黑简体" panose="02010601030101010101" pitchFamily="2" charset="-122"/>
                <a:ea typeface="方正大黑简体" panose="02010601030101010101" pitchFamily="2" charset="-122"/>
              </a:rPr>
              <a:t>经手人</a:t>
            </a:r>
            <a:r>
              <a:rPr lang="zh-CN" altLang="en-US" sz="1600" smtClean="0">
                <a:solidFill>
                  <a:srgbClr val="1C408F"/>
                </a:solidFill>
                <a:latin typeface="方正大黑简体" panose="02010601030101010101" pitchFamily="2" charset="-122"/>
                <a:ea typeface="方正大黑简体" panose="02010601030101010101" pitchFamily="2" charset="-122"/>
              </a:rPr>
              <a:t>【查看续</a:t>
            </a:r>
            <a:r>
              <a:rPr lang="zh-CN" altLang="en-US" sz="1600" smtClean="0">
                <a:solidFill>
                  <a:srgbClr val="FF0000"/>
                </a:solidFill>
                <a:latin typeface="方正大黑简体" panose="02010601030101010101" pitchFamily="2" charset="-122"/>
                <a:ea typeface="方正大黑简体" panose="02010601030101010101" pitchFamily="2" charset="-122"/>
              </a:rPr>
              <a:t>用</a:t>
            </a:r>
            <a:r>
              <a:rPr lang="zh-CN" altLang="en-US" sz="1600" smtClean="0">
                <a:solidFill>
                  <a:srgbClr val="1C408F"/>
                </a:solidFill>
                <a:latin typeface="方正大黑简体" panose="02010601030101010101" pitchFamily="2" charset="-122"/>
                <a:ea typeface="方正大黑简体" panose="02010601030101010101" pitchFamily="2" charset="-122"/>
              </a:rPr>
              <a:t>订单】</a:t>
            </a:r>
            <a:endParaRPr lang="zh-CN" altLang="en-US" sz="1600" dirty="0">
              <a:solidFill>
                <a:srgbClr val="1C408F"/>
              </a:solidFill>
              <a:latin typeface="方正大黑简体" panose="02010601030101010101" pitchFamily="2" charset="-122"/>
              <a:ea typeface="方正大黑简体" panose="02010601030101010101" pitchFamily="2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323850" y="3435350"/>
            <a:ext cx="73431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sz="16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charset="0"/>
                <a:ea typeface="方正大黑简体" panose="02010601030101010101" pitchFamily="2" charset="-122"/>
              </a:rPr>
              <a:t>用户查看续</a:t>
            </a:r>
            <a:r>
              <a:rPr lang="zh-CN" altLang="en-US" sz="1600" smtClean="0">
                <a:solidFill>
                  <a:srgbClr val="FF0000"/>
                </a:solidFill>
                <a:latin typeface="Calibri" panose="020F0502020204030204" charset="0"/>
                <a:ea typeface="方正大黑简体" panose="02010601030101010101" pitchFamily="2" charset="-122"/>
              </a:rPr>
              <a:t>用</a:t>
            </a:r>
            <a:r>
              <a:rPr sz="16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charset="0"/>
                <a:ea typeface="方正大黑简体" panose="02010601030101010101" pitchFamily="2" charset="-122"/>
              </a:rPr>
              <a:t>订单</a:t>
            </a:r>
            <a:r>
              <a:rPr sz="160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charset="0"/>
                <a:ea typeface="方正大黑简体" panose="02010601030101010101" pitchFamily="2" charset="-122"/>
              </a:rPr>
              <a:t>，</a:t>
            </a:r>
            <a:r>
              <a:rPr sz="16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charset="0"/>
                <a:ea typeface="方正大黑简体" panose="02010601030101010101" pitchFamily="2" charset="-122"/>
              </a:rPr>
              <a:t>续</a:t>
            </a:r>
            <a:r>
              <a:rPr lang="zh-CN" altLang="en-US" sz="1600" smtClean="0">
                <a:solidFill>
                  <a:srgbClr val="FF0000"/>
                </a:solidFill>
                <a:latin typeface="Calibri" panose="020F0502020204030204" charset="0"/>
                <a:ea typeface="方正大黑简体" panose="02010601030101010101" pitchFamily="2" charset="-122"/>
              </a:rPr>
              <a:t>用</a:t>
            </a:r>
            <a:r>
              <a:rPr sz="16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charset="0"/>
                <a:ea typeface="方正大黑简体" panose="02010601030101010101" pitchFamily="2" charset="-122"/>
              </a:rPr>
              <a:t>完成</a:t>
            </a:r>
            <a:endParaRPr sz="1600" dirty="0">
              <a:solidFill>
                <a:schemeClr val="tx1">
                  <a:lumMod val="85000"/>
                  <a:lumOff val="15000"/>
                </a:schemeClr>
              </a:solidFill>
              <a:latin typeface="Calibri" panose="020F0502020204030204" charset="0"/>
              <a:ea typeface="方正大黑简体" panose="02010601030101010101" pitchFamily="2" charset="-122"/>
            </a:endParaRPr>
          </a:p>
        </p:txBody>
      </p:sp>
      <p:pic>
        <p:nvPicPr>
          <p:cNvPr id="65" name="图片 33"/>
          <p:cNvPicPr>
            <a:picLocks noChangeAspect="1"/>
          </p:cNvPicPr>
          <p:nvPr/>
        </p:nvPicPr>
        <p:blipFill>
          <a:blip r:embed="rId4" cstate="print"/>
          <a:srcRect r="6326"/>
          <a:stretch>
            <a:fillRect/>
          </a:stretch>
        </p:blipFill>
        <p:spPr>
          <a:xfrm>
            <a:off x="431165" y="987425"/>
            <a:ext cx="8281035" cy="2378075"/>
          </a:xfrm>
          <a:prstGeom prst="rect">
            <a:avLst/>
          </a:prstGeom>
          <a:noFill/>
          <a:ln w="19050">
            <a:solidFill>
              <a:srgbClr val="C1834B"/>
            </a:solidFill>
          </a:ln>
        </p:spPr>
      </p:pic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4135"/>
          </a:xfrm>
          <a:prstGeom prst="rect">
            <a:avLst/>
          </a:prstGeom>
        </p:spPr>
      </p:pic>
      <p:sp>
        <p:nvSpPr>
          <p:cNvPr id="4" name="TextBox 2"/>
          <p:cNvSpPr txBox="1"/>
          <p:nvPr/>
        </p:nvSpPr>
        <p:spPr>
          <a:xfrm>
            <a:off x="1770178" y="1937008"/>
            <a:ext cx="868680" cy="9220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5400" dirty="0">
                <a:solidFill>
                  <a:schemeClr val="bg1"/>
                </a:solidFill>
                <a:latin typeface="方正大黑简体" panose="02010601030101010101" pitchFamily="2" charset="-122"/>
                <a:ea typeface="方正大黑简体" panose="02010601030101010101" pitchFamily="2" charset="-122"/>
              </a:rPr>
              <a:t>05</a:t>
            </a:r>
            <a:endParaRPr lang="zh-CN" altLang="en-US" sz="5400" dirty="0">
              <a:solidFill>
                <a:schemeClr val="bg1"/>
              </a:solidFill>
              <a:latin typeface="方正大黑简体" panose="02010601030101010101" pitchFamily="2" charset="-122"/>
              <a:ea typeface="方正大黑简体" panose="02010601030101010101" pitchFamily="2" charset="-122"/>
            </a:endParaRPr>
          </a:p>
        </p:txBody>
      </p:sp>
      <p:sp>
        <p:nvSpPr>
          <p:cNvPr id="6" name="TextBox 3"/>
          <p:cNvSpPr txBox="1"/>
          <p:nvPr/>
        </p:nvSpPr>
        <p:spPr>
          <a:xfrm>
            <a:off x="1840741" y="2614141"/>
            <a:ext cx="8129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>
                <a:solidFill>
                  <a:schemeClr val="bg1"/>
                </a:solidFill>
              </a:rPr>
              <a:t>PART</a:t>
            </a:r>
            <a:endParaRPr lang="zh-CN" altLang="en-US" sz="2400" dirty="0">
              <a:solidFill>
                <a:schemeClr val="bg1"/>
              </a:solidFill>
            </a:endParaRPr>
          </a:p>
        </p:txBody>
      </p:sp>
      <p:sp>
        <p:nvSpPr>
          <p:cNvPr id="7" name="TextBox 4"/>
          <p:cNvSpPr txBox="1"/>
          <p:nvPr/>
        </p:nvSpPr>
        <p:spPr>
          <a:xfrm>
            <a:off x="4098994" y="2215863"/>
            <a:ext cx="9512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solidFill>
                  <a:srgbClr val="C1834B"/>
                </a:solidFill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THE TITLE</a:t>
            </a:r>
            <a:endParaRPr lang="zh-CN" altLang="en-US" dirty="0">
              <a:solidFill>
                <a:srgbClr val="C1834B"/>
              </a:solidFill>
              <a:latin typeface="Microsoft Himalaya" panose="01010100010101010101" pitchFamily="2" charset="0"/>
              <a:cs typeface="Microsoft Himalaya" panose="01010100010101010101" pitchFamily="2" charset="0"/>
            </a:endParaRPr>
          </a:p>
        </p:txBody>
      </p:sp>
      <p:sp>
        <p:nvSpPr>
          <p:cNvPr id="8" name="TextBox 5"/>
          <p:cNvSpPr txBox="1"/>
          <p:nvPr/>
        </p:nvSpPr>
        <p:spPr>
          <a:xfrm>
            <a:off x="4098994" y="2455322"/>
            <a:ext cx="155448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latin typeface="方正大黑简体" panose="02010601030101010101" pitchFamily="2" charset="-122"/>
                <a:ea typeface="方正大黑简体" panose="02010601030101010101" pitchFamily="2" charset="-122"/>
                <a:sym typeface="+mn-ea"/>
              </a:rPr>
              <a:t>PC</a:t>
            </a:r>
            <a:r>
              <a:rPr lang="zh-CN" altLang="en-US">
                <a:latin typeface="方正大黑简体" panose="02010601030101010101" pitchFamily="2" charset="-122"/>
                <a:ea typeface="方正大黑简体" panose="02010601030101010101" pitchFamily="2" charset="-122"/>
                <a:sym typeface="+mn-ea"/>
              </a:rPr>
              <a:t>端</a:t>
            </a:r>
            <a:r>
              <a:rPr lang="zh-CN" altLang="en-US" smtClean="0">
                <a:latin typeface="方正大黑简体" panose="02010601030101010101" pitchFamily="2" charset="-122"/>
                <a:ea typeface="方正大黑简体" panose="02010601030101010101" pitchFamily="2" charset="-122"/>
              </a:rPr>
              <a:t>退</a:t>
            </a:r>
            <a:r>
              <a:rPr lang="zh-CN" altLang="en-US" smtClean="0">
                <a:solidFill>
                  <a:srgbClr val="FF0000"/>
                </a:solidFill>
                <a:latin typeface="Calibri" panose="020F0502020204030204" charset="0"/>
                <a:ea typeface="方正大黑简体" panose="02010601030101010101" pitchFamily="2" charset="-122"/>
              </a:rPr>
              <a:t>用</a:t>
            </a:r>
            <a:r>
              <a:rPr lang="zh-CN" altLang="en-US" smtClean="0">
                <a:latin typeface="方正大黑简体" panose="02010601030101010101" pitchFamily="2" charset="-122"/>
                <a:ea typeface="方正大黑简体" panose="02010601030101010101" pitchFamily="2" charset="-122"/>
              </a:rPr>
              <a:t>流程</a:t>
            </a:r>
            <a:endParaRPr lang="zh-CN" altLang="en-US" dirty="0">
              <a:latin typeface="方正大黑简体" panose="02010601030101010101" pitchFamily="2" charset="-122"/>
              <a:ea typeface="方正大黑简体" panose="02010601030101010101" pitchFamily="2" charset="-122"/>
            </a:endParaRP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3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827720" y="411153"/>
            <a:ext cx="1402080" cy="3371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smtClean="0">
                <a:solidFill>
                  <a:srgbClr val="1C408F"/>
                </a:solidFill>
                <a:latin typeface="方正大黑简体" panose="02010601030101010101" pitchFamily="2" charset="-122"/>
                <a:ea typeface="方正大黑简体" panose="02010601030101010101" pitchFamily="2" charset="-122"/>
              </a:rPr>
              <a:t>退</a:t>
            </a:r>
            <a:r>
              <a:rPr lang="zh-CN" altLang="en-US" sz="1600" smtClean="0">
                <a:solidFill>
                  <a:srgbClr val="FF0000"/>
                </a:solidFill>
                <a:latin typeface="Calibri" panose="020F0502020204030204" charset="0"/>
                <a:ea typeface="方正大黑简体" panose="02010601030101010101" pitchFamily="2" charset="-122"/>
              </a:rPr>
              <a:t>用</a:t>
            </a:r>
            <a:r>
              <a:rPr lang="zh-CN" altLang="en-US" sz="1600" smtClean="0">
                <a:solidFill>
                  <a:srgbClr val="1C408F"/>
                </a:solidFill>
                <a:latin typeface="方正大黑简体" panose="02010601030101010101" pitchFamily="2" charset="-122"/>
                <a:ea typeface="方正大黑简体" panose="02010601030101010101" pitchFamily="2" charset="-122"/>
              </a:rPr>
              <a:t>业务</a:t>
            </a:r>
            <a:r>
              <a:rPr lang="zh-CN" altLang="en-US" sz="1600" dirty="0">
                <a:solidFill>
                  <a:srgbClr val="1C408F"/>
                </a:solidFill>
                <a:latin typeface="方正大黑简体" panose="02010601030101010101" pitchFamily="2" charset="-122"/>
                <a:ea typeface="方正大黑简体" panose="02010601030101010101" pitchFamily="2" charset="-122"/>
              </a:rPr>
              <a:t>流程</a:t>
            </a:r>
          </a:p>
        </p:txBody>
      </p:sp>
      <p:sp>
        <p:nvSpPr>
          <p:cNvPr id="40" name="Freeform 5"/>
          <p:cNvSpPr/>
          <p:nvPr>
            <p:custDataLst>
              <p:tags r:id="rId1"/>
            </p:custDataLst>
          </p:nvPr>
        </p:nvSpPr>
        <p:spPr bwMode="auto">
          <a:xfrm>
            <a:off x="5613991" y="2227191"/>
            <a:ext cx="3458256" cy="2909397"/>
          </a:xfrm>
          <a:custGeom>
            <a:avLst/>
            <a:gdLst>
              <a:gd name="T0" fmla="*/ 0 w 1908"/>
              <a:gd name="T1" fmla="*/ 1632 h 1632"/>
              <a:gd name="T2" fmla="*/ 1645 w 1908"/>
              <a:gd name="T3" fmla="*/ 4 h 1632"/>
              <a:gd name="T4" fmla="*/ 1908 w 1908"/>
              <a:gd name="T5" fmla="*/ 26 h 16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908" h="1632">
                <a:moveTo>
                  <a:pt x="0" y="1632"/>
                </a:moveTo>
                <a:cubicBezTo>
                  <a:pt x="5" y="729"/>
                  <a:pt x="741" y="0"/>
                  <a:pt x="1645" y="4"/>
                </a:cubicBezTo>
                <a:cubicBezTo>
                  <a:pt x="1733" y="4"/>
                  <a:pt x="1821" y="12"/>
                  <a:pt x="1908" y="26"/>
                </a:cubicBezTo>
              </a:path>
            </a:pathLst>
          </a:custGeom>
          <a:noFill/>
          <a:ln w="57150" cap="flat">
            <a:solidFill>
              <a:srgbClr val="C1834B"/>
            </a:solidFill>
            <a:prstDash val="solid"/>
            <a:miter lim="800000"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 sz="1350"/>
          </a:p>
        </p:txBody>
      </p:sp>
      <p:sp>
        <p:nvSpPr>
          <p:cNvPr id="5" name="Oval 4"/>
          <p:cNvSpPr/>
          <p:nvPr>
            <p:custDataLst>
              <p:tags r:id="rId2"/>
            </p:custDataLst>
          </p:nvPr>
        </p:nvSpPr>
        <p:spPr>
          <a:xfrm>
            <a:off x="5901490" y="3679646"/>
            <a:ext cx="165966" cy="165966"/>
          </a:xfrm>
          <a:prstGeom prst="ellipse">
            <a:avLst/>
          </a:prstGeom>
          <a:solidFill>
            <a:srgbClr val="1C408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/>
            <a:endParaRPr lang="id-ID" sz="1350"/>
          </a:p>
        </p:txBody>
      </p:sp>
      <p:sp>
        <p:nvSpPr>
          <p:cNvPr id="2" name="Oval 5"/>
          <p:cNvSpPr/>
          <p:nvPr>
            <p:custDataLst>
              <p:tags r:id="rId3"/>
            </p:custDataLst>
          </p:nvPr>
        </p:nvSpPr>
        <p:spPr>
          <a:xfrm>
            <a:off x="6478611" y="2933556"/>
            <a:ext cx="165966" cy="165966"/>
          </a:xfrm>
          <a:prstGeom prst="ellipse">
            <a:avLst/>
          </a:prstGeom>
          <a:solidFill>
            <a:srgbClr val="1C408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/>
            <a:endParaRPr lang="id-ID" sz="1350"/>
          </a:p>
        </p:txBody>
      </p:sp>
      <p:sp>
        <p:nvSpPr>
          <p:cNvPr id="7" name="Oval 6"/>
          <p:cNvSpPr/>
          <p:nvPr>
            <p:custDataLst>
              <p:tags r:id="rId4"/>
            </p:custDataLst>
          </p:nvPr>
        </p:nvSpPr>
        <p:spPr>
          <a:xfrm>
            <a:off x="7437329" y="2340879"/>
            <a:ext cx="165966" cy="165966"/>
          </a:xfrm>
          <a:prstGeom prst="ellipse">
            <a:avLst/>
          </a:prstGeom>
          <a:solidFill>
            <a:srgbClr val="1C408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/>
            <a:endParaRPr lang="id-ID" sz="1350"/>
          </a:p>
        </p:txBody>
      </p:sp>
      <p:grpSp>
        <p:nvGrpSpPr>
          <p:cNvPr id="29" name="Group 28"/>
          <p:cNvGrpSpPr/>
          <p:nvPr>
            <p:custDataLst>
              <p:tags r:id="rId5"/>
            </p:custDataLst>
          </p:nvPr>
        </p:nvGrpSpPr>
        <p:grpSpPr>
          <a:xfrm flipH="1">
            <a:off x="4033789" y="3519999"/>
            <a:ext cx="1775657" cy="189694"/>
            <a:chOff x="2092860" y="2757465"/>
            <a:chExt cx="2439003" cy="240523"/>
          </a:xfrm>
          <a:solidFill>
            <a:srgbClr val="C1834B"/>
          </a:solidFill>
        </p:grpSpPr>
        <p:cxnSp>
          <p:nvCxnSpPr>
            <p:cNvPr id="31" name="Straight Connector 30"/>
            <p:cNvCxnSpPr/>
            <p:nvPr>
              <p:custDataLst>
                <p:tags r:id="rId29"/>
              </p:custDataLst>
            </p:nvPr>
          </p:nvCxnSpPr>
          <p:spPr>
            <a:xfrm flipH="1">
              <a:off x="2092860" y="2757465"/>
              <a:ext cx="1880237" cy="240523"/>
            </a:xfrm>
            <a:prstGeom prst="line">
              <a:avLst/>
            </a:prstGeom>
            <a:grpFill/>
            <a:ln w="12700" cap="flat" cmpd="sng" algn="ctr">
              <a:solidFill>
                <a:srgbClr val="C1834B"/>
              </a:solidFill>
              <a:prstDash val="solid"/>
              <a:miter lim="800000"/>
              <a:headEnd type="none"/>
              <a:tailEnd type="oval"/>
            </a:ln>
            <a:effectLst/>
          </p:spPr>
        </p:cxnSp>
        <p:cxnSp>
          <p:nvCxnSpPr>
            <p:cNvPr id="32" name="Straight Connector 31"/>
            <p:cNvCxnSpPr/>
            <p:nvPr>
              <p:custDataLst>
                <p:tags r:id="rId30"/>
              </p:custDataLst>
            </p:nvPr>
          </p:nvCxnSpPr>
          <p:spPr>
            <a:xfrm flipH="1" flipV="1">
              <a:off x="3973098" y="2757465"/>
              <a:ext cx="558765" cy="907"/>
            </a:xfrm>
            <a:prstGeom prst="line">
              <a:avLst/>
            </a:prstGeom>
            <a:grpFill/>
            <a:ln w="12700" cap="flat" cmpd="sng" algn="ctr">
              <a:solidFill>
                <a:srgbClr val="C1834B"/>
              </a:solidFill>
              <a:prstDash val="solid"/>
              <a:miter lim="800000"/>
            </a:ln>
            <a:effectLst/>
          </p:spPr>
        </p:cxnSp>
      </p:grpSp>
      <p:sp>
        <p:nvSpPr>
          <p:cNvPr id="30" name="Oval 29"/>
          <p:cNvSpPr/>
          <p:nvPr>
            <p:custDataLst>
              <p:tags r:id="rId6"/>
            </p:custDataLst>
          </p:nvPr>
        </p:nvSpPr>
        <p:spPr>
          <a:xfrm flipH="1">
            <a:off x="3904621" y="3444876"/>
            <a:ext cx="138689" cy="150242"/>
          </a:xfrm>
          <a:prstGeom prst="ellipse">
            <a:avLst/>
          </a:prstGeom>
          <a:solidFill>
            <a:srgbClr val="C1834B"/>
          </a:solidFill>
          <a:ln w="12700" cap="flat" cmpd="sng" algn="ctr">
            <a:solidFill>
              <a:srgbClr val="C1834B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/>
            <a:endParaRPr lang="id-ID" sz="1350"/>
          </a:p>
        </p:txBody>
      </p:sp>
      <p:sp>
        <p:nvSpPr>
          <p:cNvPr id="37" name="Oval 36"/>
          <p:cNvSpPr/>
          <p:nvPr>
            <p:custDataLst>
              <p:tags r:id="rId7"/>
            </p:custDataLst>
          </p:nvPr>
        </p:nvSpPr>
        <p:spPr>
          <a:xfrm>
            <a:off x="3293907" y="3293730"/>
            <a:ext cx="552199" cy="552199"/>
          </a:xfrm>
          <a:prstGeom prst="ellipse">
            <a:avLst/>
          </a:prstGeom>
          <a:solidFill>
            <a:srgbClr val="1C408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/>
            <a:endParaRPr lang="id-ID" sz="1350"/>
          </a:p>
        </p:txBody>
      </p:sp>
      <p:grpSp>
        <p:nvGrpSpPr>
          <p:cNvPr id="34" name="Group 33"/>
          <p:cNvGrpSpPr/>
          <p:nvPr>
            <p:custDataLst>
              <p:tags r:id="rId8"/>
            </p:custDataLst>
          </p:nvPr>
        </p:nvGrpSpPr>
        <p:grpSpPr>
          <a:xfrm>
            <a:off x="3413596" y="3429969"/>
            <a:ext cx="279722" cy="279722"/>
            <a:chOff x="2005013" y="1077913"/>
            <a:chExt cx="688975" cy="688975"/>
          </a:xfrm>
          <a:solidFill>
            <a:sysClr val="window" lastClr="FFFFFF"/>
          </a:solidFill>
        </p:grpSpPr>
        <p:sp>
          <p:nvSpPr>
            <p:cNvPr id="35" name="Freeform 5"/>
            <p:cNvSpPr>
              <a:spLocks noEditPoints="1"/>
            </p:cNvSpPr>
            <p:nvPr>
              <p:custDataLst>
                <p:tags r:id="rId27"/>
              </p:custDataLst>
            </p:nvPr>
          </p:nvSpPr>
          <p:spPr bwMode="auto">
            <a:xfrm>
              <a:off x="2005013" y="1077913"/>
              <a:ext cx="688975" cy="688975"/>
            </a:xfrm>
            <a:custGeom>
              <a:avLst/>
              <a:gdLst>
                <a:gd name="T0" fmla="*/ 8083 w 16058"/>
                <a:gd name="T1" fmla="*/ 10645 h 16058"/>
                <a:gd name="T2" fmla="*/ 6322 w 16058"/>
                <a:gd name="T3" fmla="*/ 9396 h 16058"/>
                <a:gd name="T4" fmla="*/ 5244 w 16058"/>
                <a:gd name="T5" fmla="*/ 7514 h 16058"/>
                <a:gd name="T6" fmla="*/ 5076 w 16058"/>
                <a:gd name="T7" fmla="*/ 5258 h 16058"/>
                <a:gd name="T8" fmla="*/ 5875 w 16058"/>
                <a:gd name="T9" fmla="*/ 3217 h 16058"/>
                <a:gd name="T10" fmla="*/ 7435 w 16058"/>
                <a:gd name="T11" fmla="*/ 1730 h 16058"/>
                <a:gd name="T12" fmla="*/ 9523 w 16058"/>
                <a:gd name="T13" fmla="*/ 1030 h 16058"/>
                <a:gd name="T14" fmla="*/ 11761 w 16058"/>
                <a:gd name="T15" fmla="*/ 1308 h 16058"/>
                <a:gd name="T16" fmla="*/ 13584 w 16058"/>
                <a:gd name="T17" fmla="*/ 2474 h 16058"/>
                <a:gd name="T18" fmla="*/ 14750 w 16058"/>
                <a:gd name="T19" fmla="*/ 4297 h 16058"/>
                <a:gd name="T20" fmla="*/ 15028 w 16058"/>
                <a:gd name="T21" fmla="*/ 6535 h 16058"/>
                <a:gd name="T22" fmla="*/ 14328 w 16058"/>
                <a:gd name="T23" fmla="*/ 8624 h 16058"/>
                <a:gd name="T24" fmla="*/ 12841 w 16058"/>
                <a:gd name="T25" fmla="*/ 10183 h 16058"/>
                <a:gd name="T26" fmla="*/ 10800 w 16058"/>
                <a:gd name="T27" fmla="*/ 10982 h 16058"/>
                <a:gd name="T28" fmla="*/ 2326 w 16058"/>
                <a:gd name="T29" fmla="*/ 14973 h 16058"/>
                <a:gd name="T30" fmla="*/ 2162 w 16058"/>
                <a:gd name="T31" fmla="*/ 15080 h 16058"/>
                <a:gd name="T32" fmla="*/ 1975 w 16058"/>
                <a:gd name="T33" fmla="*/ 15148 h 16058"/>
                <a:gd name="T34" fmla="*/ 1771 w 16058"/>
                <a:gd name="T35" fmla="*/ 15172 h 16058"/>
                <a:gd name="T36" fmla="*/ 1387 w 16058"/>
                <a:gd name="T37" fmla="*/ 15084 h 16058"/>
                <a:gd name="T38" fmla="*/ 1088 w 16058"/>
                <a:gd name="T39" fmla="*/ 14850 h 16058"/>
                <a:gd name="T40" fmla="*/ 913 w 16058"/>
                <a:gd name="T41" fmla="*/ 14508 h 16058"/>
                <a:gd name="T42" fmla="*/ 890 w 16058"/>
                <a:gd name="T43" fmla="*/ 14194 h 16058"/>
                <a:gd name="T44" fmla="*/ 935 w 16058"/>
                <a:gd name="T45" fmla="*/ 13998 h 16058"/>
                <a:gd name="T46" fmla="*/ 1021 w 16058"/>
                <a:gd name="T47" fmla="*/ 13820 h 16058"/>
                <a:gd name="T48" fmla="*/ 1142 w 16058"/>
                <a:gd name="T49" fmla="*/ 13667 h 16058"/>
                <a:gd name="T50" fmla="*/ 5408 w 16058"/>
                <a:gd name="T51" fmla="*/ 9863 h 16058"/>
                <a:gd name="T52" fmla="*/ 5742 w 16058"/>
                <a:gd name="T53" fmla="*/ 10234 h 16058"/>
                <a:gd name="T54" fmla="*/ 6106 w 16058"/>
                <a:gd name="T55" fmla="*/ 10575 h 16058"/>
                <a:gd name="T56" fmla="*/ 2407 w 16058"/>
                <a:gd name="T57" fmla="*/ 14900 h 16058"/>
                <a:gd name="T58" fmla="*/ 7693 w 16058"/>
                <a:gd name="T59" fmla="*/ 474 h 16058"/>
                <a:gd name="T60" fmla="*/ 5579 w 16058"/>
                <a:gd name="T61" fmla="*/ 1973 h 16058"/>
                <a:gd name="T62" fmla="*/ 4285 w 16058"/>
                <a:gd name="T63" fmla="*/ 4231 h 16058"/>
                <a:gd name="T64" fmla="*/ 4022 w 16058"/>
                <a:gd name="T65" fmla="*/ 6306 h 16058"/>
                <a:gd name="T66" fmla="*/ 4119 w 16058"/>
                <a:gd name="T67" fmla="*/ 7138 h 16058"/>
                <a:gd name="T68" fmla="*/ 4326 w 16058"/>
                <a:gd name="T69" fmla="*/ 7930 h 16058"/>
                <a:gd name="T70" fmla="*/ 4634 w 16058"/>
                <a:gd name="T71" fmla="*/ 8676 h 16058"/>
                <a:gd name="T72" fmla="*/ 386 w 16058"/>
                <a:gd name="T73" fmla="*/ 13185 h 16058"/>
                <a:gd name="T74" fmla="*/ 179 w 16058"/>
                <a:gd name="T75" fmla="*/ 13512 h 16058"/>
                <a:gd name="T76" fmla="*/ 46 w 16058"/>
                <a:gd name="T77" fmla="*/ 13883 h 16058"/>
                <a:gd name="T78" fmla="*/ 0 w 16058"/>
                <a:gd name="T79" fmla="*/ 14287 h 16058"/>
                <a:gd name="T80" fmla="*/ 175 w 16058"/>
                <a:gd name="T81" fmla="*/ 15054 h 16058"/>
                <a:gd name="T82" fmla="*/ 644 w 16058"/>
                <a:gd name="T83" fmla="*/ 15654 h 16058"/>
                <a:gd name="T84" fmla="*/ 1329 w 16058"/>
                <a:gd name="T85" fmla="*/ 16002 h 16058"/>
                <a:gd name="T86" fmla="*/ 1954 w 16058"/>
                <a:gd name="T87" fmla="*/ 16049 h 16058"/>
                <a:gd name="T88" fmla="*/ 2344 w 16058"/>
                <a:gd name="T89" fmla="*/ 15963 h 16058"/>
                <a:gd name="T90" fmla="*/ 2698 w 16058"/>
                <a:gd name="T91" fmla="*/ 15795 h 16058"/>
                <a:gd name="T92" fmla="*/ 3003 w 16058"/>
                <a:gd name="T93" fmla="*/ 15557 h 16058"/>
                <a:gd name="T94" fmla="*/ 7703 w 16058"/>
                <a:gd name="T95" fmla="*/ 11572 h 16058"/>
                <a:gd name="T96" fmla="*/ 8472 w 16058"/>
                <a:gd name="T97" fmla="*/ 11837 h 16058"/>
                <a:gd name="T98" fmla="*/ 9285 w 16058"/>
                <a:gd name="T99" fmla="*/ 11996 h 16058"/>
                <a:gd name="T100" fmla="*/ 10346 w 16058"/>
                <a:gd name="T101" fmla="*/ 12035 h 16058"/>
                <a:gd name="T102" fmla="*/ 12907 w 16058"/>
                <a:gd name="T103" fmla="*/ 11317 h 16058"/>
                <a:gd name="T104" fmla="*/ 14862 w 16058"/>
                <a:gd name="T105" fmla="*/ 9625 h 16058"/>
                <a:gd name="T106" fmla="*/ 15936 w 16058"/>
                <a:gd name="T107" fmla="*/ 7235 h 16058"/>
                <a:gd name="T108" fmla="*/ 15868 w 16058"/>
                <a:gd name="T109" fmla="*/ 4517 h 16058"/>
                <a:gd name="T110" fmla="*/ 14683 w 16058"/>
                <a:gd name="T111" fmla="*/ 2191 h 16058"/>
                <a:gd name="T112" fmla="*/ 12647 w 16058"/>
                <a:gd name="T113" fmla="*/ 594 h 16058"/>
                <a:gd name="T114" fmla="*/ 10036 w 16058"/>
                <a:gd name="T115" fmla="*/ 0 h 160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6058" h="16058">
                  <a:moveTo>
                    <a:pt x="10036" y="11040"/>
                  </a:moveTo>
                  <a:lnTo>
                    <a:pt x="9778" y="11034"/>
                  </a:lnTo>
                  <a:lnTo>
                    <a:pt x="9523" y="11014"/>
                  </a:lnTo>
                  <a:lnTo>
                    <a:pt x="9272" y="10982"/>
                  </a:lnTo>
                  <a:lnTo>
                    <a:pt x="9025" y="10938"/>
                  </a:lnTo>
                  <a:lnTo>
                    <a:pt x="8783" y="10882"/>
                  </a:lnTo>
                  <a:lnTo>
                    <a:pt x="8544" y="10814"/>
                  </a:lnTo>
                  <a:lnTo>
                    <a:pt x="8311" y="10736"/>
                  </a:lnTo>
                  <a:lnTo>
                    <a:pt x="8083" y="10645"/>
                  </a:lnTo>
                  <a:lnTo>
                    <a:pt x="7860" y="10545"/>
                  </a:lnTo>
                  <a:lnTo>
                    <a:pt x="7645" y="10434"/>
                  </a:lnTo>
                  <a:lnTo>
                    <a:pt x="7435" y="10313"/>
                  </a:lnTo>
                  <a:lnTo>
                    <a:pt x="7231" y="10183"/>
                  </a:lnTo>
                  <a:lnTo>
                    <a:pt x="7034" y="10043"/>
                  </a:lnTo>
                  <a:lnTo>
                    <a:pt x="6845" y="9894"/>
                  </a:lnTo>
                  <a:lnTo>
                    <a:pt x="6662" y="9736"/>
                  </a:lnTo>
                  <a:lnTo>
                    <a:pt x="6488" y="9570"/>
                  </a:lnTo>
                  <a:lnTo>
                    <a:pt x="6322" y="9396"/>
                  </a:lnTo>
                  <a:lnTo>
                    <a:pt x="6164" y="9213"/>
                  </a:lnTo>
                  <a:lnTo>
                    <a:pt x="6015" y="9024"/>
                  </a:lnTo>
                  <a:lnTo>
                    <a:pt x="5875" y="8827"/>
                  </a:lnTo>
                  <a:lnTo>
                    <a:pt x="5745" y="8624"/>
                  </a:lnTo>
                  <a:lnTo>
                    <a:pt x="5624" y="8413"/>
                  </a:lnTo>
                  <a:lnTo>
                    <a:pt x="5513" y="8198"/>
                  </a:lnTo>
                  <a:lnTo>
                    <a:pt x="5413" y="7975"/>
                  </a:lnTo>
                  <a:lnTo>
                    <a:pt x="5322" y="7747"/>
                  </a:lnTo>
                  <a:lnTo>
                    <a:pt x="5244" y="7514"/>
                  </a:lnTo>
                  <a:lnTo>
                    <a:pt x="5176" y="7275"/>
                  </a:lnTo>
                  <a:lnTo>
                    <a:pt x="5120" y="7033"/>
                  </a:lnTo>
                  <a:lnTo>
                    <a:pt x="5076" y="6786"/>
                  </a:lnTo>
                  <a:lnTo>
                    <a:pt x="5044" y="6535"/>
                  </a:lnTo>
                  <a:lnTo>
                    <a:pt x="5025" y="6280"/>
                  </a:lnTo>
                  <a:lnTo>
                    <a:pt x="5018" y="6022"/>
                  </a:lnTo>
                  <a:lnTo>
                    <a:pt x="5025" y="5764"/>
                  </a:lnTo>
                  <a:lnTo>
                    <a:pt x="5044" y="5509"/>
                  </a:lnTo>
                  <a:lnTo>
                    <a:pt x="5076" y="5258"/>
                  </a:lnTo>
                  <a:lnTo>
                    <a:pt x="5120" y="5011"/>
                  </a:lnTo>
                  <a:lnTo>
                    <a:pt x="5176" y="4768"/>
                  </a:lnTo>
                  <a:lnTo>
                    <a:pt x="5244" y="4529"/>
                  </a:lnTo>
                  <a:lnTo>
                    <a:pt x="5322" y="4297"/>
                  </a:lnTo>
                  <a:lnTo>
                    <a:pt x="5413" y="4069"/>
                  </a:lnTo>
                  <a:lnTo>
                    <a:pt x="5513" y="3846"/>
                  </a:lnTo>
                  <a:lnTo>
                    <a:pt x="5624" y="3630"/>
                  </a:lnTo>
                  <a:lnTo>
                    <a:pt x="5745" y="3420"/>
                  </a:lnTo>
                  <a:lnTo>
                    <a:pt x="5875" y="3217"/>
                  </a:lnTo>
                  <a:lnTo>
                    <a:pt x="6015" y="3020"/>
                  </a:lnTo>
                  <a:lnTo>
                    <a:pt x="6164" y="2830"/>
                  </a:lnTo>
                  <a:lnTo>
                    <a:pt x="6322" y="2648"/>
                  </a:lnTo>
                  <a:lnTo>
                    <a:pt x="6488" y="2474"/>
                  </a:lnTo>
                  <a:lnTo>
                    <a:pt x="6662" y="2307"/>
                  </a:lnTo>
                  <a:lnTo>
                    <a:pt x="6845" y="2150"/>
                  </a:lnTo>
                  <a:lnTo>
                    <a:pt x="7034" y="2000"/>
                  </a:lnTo>
                  <a:lnTo>
                    <a:pt x="7231" y="1861"/>
                  </a:lnTo>
                  <a:lnTo>
                    <a:pt x="7435" y="1730"/>
                  </a:lnTo>
                  <a:lnTo>
                    <a:pt x="7645" y="1610"/>
                  </a:lnTo>
                  <a:lnTo>
                    <a:pt x="7860" y="1498"/>
                  </a:lnTo>
                  <a:lnTo>
                    <a:pt x="8083" y="1398"/>
                  </a:lnTo>
                  <a:lnTo>
                    <a:pt x="8311" y="1308"/>
                  </a:lnTo>
                  <a:lnTo>
                    <a:pt x="8544" y="1229"/>
                  </a:lnTo>
                  <a:lnTo>
                    <a:pt x="8783" y="1161"/>
                  </a:lnTo>
                  <a:lnTo>
                    <a:pt x="9025" y="1106"/>
                  </a:lnTo>
                  <a:lnTo>
                    <a:pt x="9272" y="1062"/>
                  </a:lnTo>
                  <a:lnTo>
                    <a:pt x="9523" y="1030"/>
                  </a:lnTo>
                  <a:lnTo>
                    <a:pt x="9778" y="1010"/>
                  </a:lnTo>
                  <a:lnTo>
                    <a:pt x="10036" y="1004"/>
                  </a:lnTo>
                  <a:lnTo>
                    <a:pt x="10294" y="1010"/>
                  </a:lnTo>
                  <a:lnTo>
                    <a:pt x="10549" y="1030"/>
                  </a:lnTo>
                  <a:lnTo>
                    <a:pt x="10800" y="1062"/>
                  </a:lnTo>
                  <a:lnTo>
                    <a:pt x="11048" y="1106"/>
                  </a:lnTo>
                  <a:lnTo>
                    <a:pt x="11291" y="1161"/>
                  </a:lnTo>
                  <a:lnTo>
                    <a:pt x="11529" y="1229"/>
                  </a:lnTo>
                  <a:lnTo>
                    <a:pt x="11761" y="1308"/>
                  </a:lnTo>
                  <a:lnTo>
                    <a:pt x="11989" y="1398"/>
                  </a:lnTo>
                  <a:lnTo>
                    <a:pt x="12212" y="1498"/>
                  </a:lnTo>
                  <a:lnTo>
                    <a:pt x="12428" y="1610"/>
                  </a:lnTo>
                  <a:lnTo>
                    <a:pt x="12639" y="1730"/>
                  </a:lnTo>
                  <a:lnTo>
                    <a:pt x="12841" y="1861"/>
                  </a:lnTo>
                  <a:lnTo>
                    <a:pt x="13038" y="2000"/>
                  </a:lnTo>
                  <a:lnTo>
                    <a:pt x="13228" y="2150"/>
                  </a:lnTo>
                  <a:lnTo>
                    <a:pt x="13410" y="2307"/>
                  </a:lnTo>
                  <a:lnTo>
                    <a:pt x="13584" y="2474"/>
                  </a:lnTo>
                  <a:lnTo>
                    <a:pt x="13751" y="2648"/>
                  </a:lnTo>
                  <a:lnTo>
                    <a:pt x="13908" y="2830"/>
                  </a:lnTo>
                  <a:lnTo>
                    <a:pt x="14058" y="3020"/>
                  </a:lnTo>
                  <a:lnTo>
                    <a:pt x="14197" y="3217"/>
                  </a:lnTo>
                  <a:lnTo>
                    <a:pt x="14328" y="3420"/>
                  </a:lnTo>
                  <a:lnTo>
                    <a:pt x="14448" y="3630"/>
                  </a:lnTo>
                  <a:lnTo>
                    <a:pt x="14560" y="3846"/>
                  </a:lnTo>
                  <a:lnTo>
                    <a:pt x="14660" y="4069"/>
                  </a:lnTo>
                  <a:lnTo>
                    <a:pt x="14750" y="4297"/>
                  </a:lnTo>
                  <a:lnTo>
                    <a:pt x="14829" y="4529"/>
                  </a:lnTo>
                  <a:lnTo>
                    <a:pt x="14897" y="4768"/>
                  </a:lnTo>
                  <a:lnTo>
                    <a:pt x="14952" y="5011"/>
                  </a:lnTo>
                  <a:lnTo>
                    <a:pt x="14996" y="5258"/>
                  </a:lnTo>
                  <a:lnTo>
                    <a:pt x="15028" y="5509"/>
                  </a:lnTo>
                  <a:lnTo>
                    <a:pt x="15048" y="5764"/>
                  </a:lnTo>
                  <a:lnTo>
                    <a:pt x="15054" y="6022"/>
                  </a:lnTo>
                  <a:lnTo>
                    <a:pt x="15048" y="6280"/>
                  </a:lnTo>
                  <a:lnTo>
                    <a:pt x="15028" y="6535"/>
                  </a:lnTo>
                  <a:lnTo>
                    <a:pt x="14996" y="6786"/>
                  </a:lnTo>
                  <a:lnTo>
                    <a:pt x="14952" y="7033"/>
                  </a:lnTo>
                  <a:lnTo>
                    <a:pt x="14897" y="7275"/>
                  </a:lnTo>
                  <a:lnTo>
                    <a:pt x="14829" y="7514"/>
                  </a:lnTo>
                  <a:lnTo>
                    <a:pt x="14750" y="7747"/>
                  </a:lnTo>
                  <a:lnTo>
                    <a:pt x="14660" y="7975"/>
                  </a:lnTo>
                  <a:lnTo>
                    <a:pt x="14560" y="8198"/>
                  </a:lnTo>
                  <a:lnTo>
                    <a:pt x="14448" y="8413"/>
                  </a:lnTo>
                  <a:lnTo>
                    <a:pt x="14328" y="8624"/>
                  </a:lnTo>
                  <a:lnTo>
                    <a:pt x="14197" y="8827"/>
                  </a:lnTo>
                  <a:lnTo>
                    <a:pt x="14058" y="9024"/>
                  </a:lnTo>
                  <a:lnTo>
                    <a:pt x="13908" y="9213"/>
                  </a:lnTo>
                  <a:lnTo>
                    <a:pt x="13751" y="9396"/>
                  </a:lnTo>
                  <a:lnTo>
                    <a:pt x="13584" y="9570"/>
                  </a:lnTo>
                  <a:lnTo>
                    <a:pt x="13410" y="9736"/>
                  </a:lnTo>
                  <a:lnTo>
                    <a:pt x="13228" y="9894"/>
                  </a:lnTo>
                  <a:lnTo>
                    <a:pt x="13038" y="10043"/>
                  </a:lnTo>
                  <a:lnTo>
                    <a:pt x="12841" y="10183"/>
                  </a:lnTo>
                  <a:lnTo>
                    <a:pt x="12639" y="10313"/>
                  </a:lnTo>
                  <a:lnTo>
                    <a:pt x="12428" y="10434"/>
                  </a:lnTo>
                  <a:lnTo>
                    <a:pt x="12212" y="10545"/>
                  </a:lnTo>
                  <a:lnTo>
                    <a:pt x="11989" y="10645"/>
                  </a:lnTo>
                  <a:lnTo>
                    <a:pt x="11761" y="10736"/>
                  </a:lnTo>
                  <a:lnTo>
                    <a:pt x="11529" y="10814"/>
                  </a:lnTo>
                  <a:lnTo>
                    <a:pt x="11291" y="10882"/>
                  </a:lnTo>
                  <a:lnTo>
                    <a:pt x="11048" y="10938"/>
                  </a:lnTo>
                  <a:lnTo>
                    <a:pt x="10800" y="10982"/>
                  </a:lnTo>
                  <a:lnTo>
                    <a:pt x="10549" y="11014"/>
                  </a:lnTo>
                  <a:lnTo>
                    <a:pt x="10294" y="11034"/>
                  </a:lnTo>
                  <a:lnTo>
                    <a:pt x="10036" y="11040"/>
                  </a:lnTo>
                  <a:close/>
                  <a:moveTo>
                    <a:pt x="2407" y="14900"/>
                  </a:moveTo>
                  <a:lnTo>
                    <a:pt x="2391" y="14915"/>
                  </a:lnTo>
                  <a:lnTo>
                    <a:pt x="2376" y="14930"/>
                  </a:lnTo>
                  <a:lnTo>
                    <a:pt x="2360" y="14945"/>
                  </a:lnTo>
                  <a:lnTo>
                    <a:pt x="2342" y="14959"/>
                  </a:lnTo>
                  <a:lnTo>
                    <a:pt x="2326" y="14973"/>
                  </a:lnTo>
                  <a:lnTo>
                    <a:pt x="2309" y="14987"/>
                  </a:lnTo>
                  <a:lnTo>
                    <a:pt x="2291" y="15000"/>
                  </a:lnTo>
                  <a:lnTo>
                    <a:pt x="2274" y="15013"/>
                  </a:lnTo>
                  <a:lnTo>
                    <a:pt x="2256" y="15025"/>
                  </a:lnTo>
                  <a:lnTo>
                    <a:pt x="2238" y="15037"/>
                  </a:lnTo>
                  <a:lnTo>
                    <a:pt x="2219" y="15048"/>
                  </a:lnTo>
                  <a:lnTo>
                    <a:pt x="2200" y="15059"/>
                  </a:lnTo>
                  <a:lnTo>
                    <a:pt x="2181" y="15069"/>
                  </a:lnTo>
                  <a:lnTo>
                    <a:pt x="2162" y="15080"/>
                  </a:lnTo>
                  <a:lnTo>
                    <a:pt x="2142" y="15090"/>
                  </a:lnTo>
                  <a:lnTo>
                    <a:pt x="2122" y="15099"/>
                  </a:lnTo>
                  <a:lnTo>
                    <a:pt x="2102" y="15108"/>
                  </a:lnTo>
                  <a:lnTo>
                    <a:pt x="2081" y="15116"/>
                  </a:lnTo>
                  <a:lnTo>
                    <a:pt x="2060" y="15123"/>
                  </a:lnTo>
                  <a:lnTo>
                    <a:pt x="2039" y="15130"/>
                  </a:lnTo>
                  <a:lnTo>
                    <a:pt x="2018" y="15137"/>
                  </a:lnTo>
                  <a:lnTo>
                    <a:pt x="1996" y="15143"/>
                  </a:lnTo>
                  <a:lnTo>
                    <a:pt x="1975" y="15148"/>
                  </a:lnTo>
                  <a:lnTo>
                    <a:pt x="1953" y="15153"/>
                  </a:lnTo>
                  <a:lnTo>
                    <a:pt x="1931" y="15158"/>
                  </a:lnTo>
                  <a:lnTo>
                    <a:pt x="1909" y="15162"/>
                  </a:lnTo>
                  <a:lnTo>
                    <a:pt x="1886" y="15165"/>
                  </a:lnTo>
                  <a:lnTo>
                    <a:pt x="1864" y="15168"/>
                  </a:lnTo>
                  <a:lnTo>
                    <a:pt x="1841" y="15170"/>
                  </a:lnTo>
                  <a:lnTo>
                    <a:pt x="1818" y="15171"/>
                  </a:lnTo>
                  <a:lnTo>
                    <a:pt x="1794" y="15172"/>
                  </a:lnTo>
                  <a:lnTo>
                    <a:pt x="1771" y="15172"/>
                  </a:lnTo>
                  <a:lnTo>
                    <a:pt x="1725" y="15171"/>
                  </a:lnTo>
                  <a:lnTo>
                    <a:pt x="1680" y="15168"/>
                  </a:lnTo>
                  <a:lnTo>
                    <a:pt x="1636" y="15162"/>
                  </a:lnTo>
                  <a:lnTo>
                    <a:pt x="1593" y="15154"/>
                  </a:lnTo>
                  <a:lnTo>
                    <a:pt x="1550" y="15145"/>
                  </a:lnTo>
                  <a:lnTo>
                    <a:pt x="1507" y="15133"/>
                  </a:lnTo>
                  <a:lnTo>
                    <a:pt x="1466" y="15119"/>
                  </a:lnTo>
                  <a:lnTo>
                    <a:pt x="1426" y="15103"/>
                  </a:lnTo>
                  <a:lnTo>
                    <a:pt x="1387" y="15084"/>
                  </a:lnTo>
                  <a:lnTo>
                    <a:pt x="1349" y="15065"/>
                  </a:lnTo>
                  <a:lnTo>
                    <a:pt x="1312" y="15044"/>
                  </a:lnTo>
                  <a:lnTo>
                    <a:pt x="1276" y="15021"/>
                  </a:lnTo>
                  <a:lnTo>
                    <a:pt x="1241" y="14996"/>
                  </a:lnTo>
                  <a:lnTo>
                    <a:pt x="1208" y="14970"/>
                  </a:lnTo>
                  <a:lnTo>
                    <a:pt x="1176" y="14942"/>
                  </a:lnTo>
                  <a:lnTo>
                    <a:pt x="1145" y="14913"/>
                  </a:lnTo>
                  <a:lnTo>
                    <a:pt x="1116" y="14882"/>
                  </a:lnTo>
                  <a:lnTo>
                    <a:pt x="1088" y="14850"/>
                  </a:lnTo>
                  <a:lnTo>
                    <a:pt x="1062" y="14817"/>
                  </a:lnTo>
                  <a:lnTo>
                    <a:pt x="1037" y="14782"/>
                  </a:lnTo>
                  <a:lnTo>
                    <a:pt x="1014" y="14746"/>
                  </a:lnTo>
                  <a:lnTo>
                    <a:pt x="993" y="14709"/>
                  </a:lnTo>
                  <a:lnTo>
                    <a:pt x="974" y="14671"/>
                  </a:lnTo>
                  <a:lnTo>
                    <a:pt x="955" y="14632"/>
                  </a:lnTo>
                  <a:lnTo>
                    <a:pt x="939" y="14592"/>
                  </a:lnTo>
                  <a:lnTo>
                    <a:pt x="925" y="14551"/>
                  </a:lnTo>
                  <a:lnTo>
                    <a:pt x="913" y="14508"/>
                  </a:lnTo>
                  <a:lnTo>
                    <a:pt x="903" y="14465"/>
                  </a:lnTo>
                  <a:lnTo>
                    <a:pt x="896" y="14422"/>
                  </a:lnTo>
                  <a:lnTo>
                    <a:pt x="890" y="14378"/>
                  </a:lnTo>
                  <a:lnTo>
                    <a:pt x="887" y="14333"/>
                  </a:lnTo>
                  <a:lnTo>
                    <a:pt x="886" y="14287"/>
                  </a:lnTo>
                  <a:lnTo>
                    <a:pt x="886" y="14264"/>
                  </a:lnTo>
                  <a:lnTo>
                    <a:pt x="887" y="14240"/>
                  </a:lnTo>
                  <a:lnTo>
                    <a:pt x="888" y="14217"/>
                  </a:lnTo>
                  <a:lnTo>
                    <a:pt x="890" y="14194"/>
                  </a:lnTo>
                  <a:lnTo>
                    <a:pt x="893" y="14172"/>
                  </a:lnTo>
                  <a:lnTo>
                    <a:pt x="896" y="14149"/>
                  </a:lnTo>
                  <a:lnTo>
                    <a:pt x="900" y="14127"/>
                  </a:lnTo>
                  <a:lnTo>
                    <a:pt x="905" y="14105"/>
                  </a:lnTo>
                  <a:lnTo>
                    <a:pt x="910" y="14083"/>
                  </a:lnTo>
                  <a:lnTo>
                    <a:pt x="915" y="14062"/>
                  </a:lnTo>
                  <a:lnTo>
                    <a:pt x="921" y="14040"/>
                  </a:lnTo>
                  <a:lnTo>
                    <a:pt x="928" y="14019"/>
                  </a:lnTo>
                  <a:lnTo>
                    <a:pt x="935" y="13998"/>
                  </a:lnTo>
                  <a:lnTo>
                    <a:pt x="942" y="13977"/>
                  </a:lnTo>
                  <a:lnTo>
                    <a:pt x="950" y="13956"/>
                  </a:lnTo>
                  <a:lnTo>
                    <a:pt x="959" y="13936"/>
                  </a:lnTo>
                  <a:lnTo>
                    <a:pt x="968" y="13916"/>
                  </a:lnTo>
                  <a:lnTo>
                    <a:pt x="978" y="13896"/>
                  </a:lnTo>
                  <a:lnTo>
                    <a:pt x="988" y="13877"/>
                  </a:lnTo>
                  <a:lnTo>
                    <a:pt x="999" y="13858"/>
                  </a:lnTo>
                  <a:lnTo>
                    <a:pt x="1010" y="13839"/>
                  </a:lnTo>
                  <a:lnTo>
                    <a:pt x="1021" y="13820"/>
                  </a:lnTo>
                  <a:lnTo>
                    <a:pt x="1033" y="13802"/>
                  </a:lnTo>
                  <a:lnTo>
                    <a:pt x="1045" y="13784"/>
                  </a:lnTo>
                  <a:lnTo>
                    <a:pt x="1058" y="13767"/>
                  </a:lnTo>
                  <a:lnTo>
                    <a:pt x="1071" y="13749"/>
                  </a:lnTo>
                  <a:lnTo>
                    <a:pt x="1085" y="13732"/>
                  </a:lnTo>
                  <a:lnTo>
                    <a:pt x="1099" y="13716"/>
                  </a:lnTo>
                  <a:lnTo>
                    <a:pt x="1113" y="13698"/>
                  </a:lnTo>
                  <a:lnTo>
                    <a:pt x="1127" y="13682"/>
                  </a:lnTo>
                  <a:lnTo>
                    <a:pt x="1142" y="13667"/>
                  </a:lnTo>
                  <a:lnTo>
                    <a:pt x="1158" y="13651"/>
                  </a:lnTo>
                  <a:lnTo>
                    <a:pt x="1154" y="13647"/>
                  </a:lnTo>
                  <a:lnTo>
                    <a:pt x="5202" y="9601"/>
                  </a:lnTo>
                  <a:lnTo>
                    <a:pt x="5235" y="9645"/>
                  </a:lnTo>
                  <a:lnTo>
                    <a:pt x="5268" y="9689"/>
                  </a:lnTo>
                  <a:lnTo>
                    <a:pt x="5302" y="9733"/>
                  </a:lnTo>
                  <a:lnTo>
                    <a:pt x="5337" y="9776"/>
                  </a:lnTo>
                  <a:lnTo>
                    <a:pt x="5372" y="9819"/>
                  </a:lnTo>
                  <a:lnTo>
                    <a:pt x="5408" y="9863"/>
                  </a:lnTo>
                  <a:lnTo>
                    <a:pt x="5443" y="9906"/>
                  </a:lnTo>
                  <a:lnTo>
                    <a:pt x="5479" y="9948"/>
                  </a:lnTo>
                  <a:lnTo>
                    <a:pt x="5516" y="9989"/>
                  </a:lnTo>
                  <a:lnTo>
                    <a:pt x="5552" y="10031"/>
                  </a:lnTo>
                  <a:lnTo>
                    <a:pt x="5589" y="10072"/>
                  </a:lnTo>
                  <a:lnTo>
                    <a:pt x="5627" y="10114"/>
                  </a:lnTo>
                  <a:lnTo>
                    <a:pt x="5665" y="10154"/>
                  </a:lnTo>
                  <a:lnTo>
                    <a:pt x="5704" y="10194"/>
                  </a:lnTo>
                  <a:lnTo>
                    <a:pt x="5742" y="10234"/>
                  </a:lnTo>
                  <a:lnTo>
                    <a:pt x="5781" y="10273"/>
                  </a:lnTo>
                  <a:lnTo>
                    <a:pt x="5820" y="10312"/>
                  </a:lnTo>
                  <a:lnTo>
                    <a:pt x="5860" y="10350"/>
                  </a:lnTo>
                  <a:lnTo>
                    <a:pt x="5900" y="10390"/>
                  </a:lnTo>
                  <a:lnTo>
                    <a:pt x="5940" y="10427"/>
                  </a:lnTo>
                  <a:lnTo>
                    <a:pt x="5982" y="10465"/>
                  </a:lnTo>
                  <a:lnTo>
                    <a:pt x="6023" y="10502"/>
                  </a:lnTo>
                  <a:lnTo>
                    <a:pt x="6064" y="10539"/>
                  </a:lnTo>
                  <a:lnTo>
                    <a:pt x="6106" y="10575"/>
                  </a:lnTo>
                  <a:lnTo>
                    <a:pt x="6148" y="10611"/>
                  </a:lnTo>
                  <a:lnTo>
                    <a:pt x="6190" y="10647"/>
                  </a:lnTo>
                  <a:lnTo>
                    <a:pt x="6234" y="10683"/>
                  </a:lnTo>
                  <a:lnTo>
                    <a:pt x="6277" y="10718"/>
                  </a:lnTo>
                  <a:lnTo>
                    <a:pt x="6320" y="10752"/>
                  </a:lnTo>
                  <a:lnTo>
                    <a:pt x="6364" y="10786"/>
                  </a:lnTo>
                  <a:lnTo>
                    <a:pt x="6408" y="10820"/>
                  </a:lnTo>
                  <a:lnTo>
                    <a:pt x="6453" y="10854"/>
                  </a:lnTo>
                  <a:lnTo>
                    <a:pt x="2407" y="14900"/>
                  </a:lnTo>
                  <a:close/>
                  <a:moveTo>
                    <a:pt x="10036" y="0"/>
                  </a:moveTo>
                  <a:lnTo>
                    <a:pt x="9726" y="8"/>
                  </a:lnTo>
                  <a:lnTo>
                    <a:pt x="9421" y="31"/>
                  </a:lnTo>
                  <a:lnTo>
                    <a:pt x="9119" y="69"/>
                  </a:lnTo>
                  <a:lnTo>
                    <a:pt x="8823" y="122"/>
                  </a:lnTo>
                  <a:lnTo>
                    <a:pt x="8532" y="190"/>
                  </a:lnTo>
                  <a:lnTo>
                    <a:pt x="8246" y="271"/>
                  </a:lnTo>
                  <a:lnTo>
                    <a:pt x="7966" y="365"/>
                  </a:lnTo>
                  <a:lnTo>
                    <a:pt x="7693" y="474"/>
                  </a:lnTo>
                  <a:lnTo>
                    <a:pt x="7426" y="594"/>
                  </a:lnTo>
                  <a:lnTo>
                    <a:pt x="7166" y="727"/>
                  </a:lnTo>
                  <a:lnTo>
                    <a:pt x="6914" y="872"/>
                  </a:lnTo>
                  <a:lnTo>
                    <a:pt x="6669" y="1029"/>
                  </a:lnTo>
                  <a:lnTo>
                    <a:pt x="6433" y="1196"/>
                  </a:lnTo>
                  <a:lnTo>
                    <a:pt x="6206" y="1375"/>
                  </a:lnTo>
                  <a:lnTo>
                    <a:pt x="5988" y="1565"/>
                  </a:lnTo>
                  <a:lnTo>
                    <a:pt x="5778" y="1763"/>
                  </a:lnTo>
                  <a:lnTo>
                    <a:pt x="5579" y="1973"/>
                  </a:lnTo>
                  <a:lnTo>
                    <a:pt x="5389" y="2191"/>
                  </a:lnTo>
                  <a:lnTo>
                    <a:pt x="5211" y="2419"/>
                  </a:lnTo>
                  <a:lnTo>
                    <a:pt x="5043" y="2655"/>
                  </a:lnTo>
                  <a:lnTo>
                    <a:pt x="4887" y="2899"/>
                  </a:lnTo>
                  <a:lnTo>
                    <a:pt x="4741" y="3151"/>
                  </a:lnTo>
                  <a:lnTo>
                    <a:pt x="4609" y="3411"/>
                  </a:lnTo>
                  <a:lnTo>
                    <a:pt x="4488" y="3678"/>
                  </a:lnTo>
                  <a:lnTo>
                    <a:pt x="4380" y="3951"/>
                  </a:lnTo>
                  <a:lnTo>
                    <a:pt x="4285" y="4231"/>
                  </a:lnTo>
                  <a:lnTo>
                    <a:pt x="4204" y="4517"/>
                  </a:lnTo>
                  <a:lnTo>
                    <a:pt x="4137" y="4808"/>
                  </a:lnTo>
                  <a:lnTo>
                    <a:pt x="4084" y="5104"/>
                  </a:lnTo>
                  <a:lnTo>
                    <a:pt x="4046" y="5407"/>
                  </a:lnTo>
                  <a:lnTo>
                    <a:pt x="4023" y="5712"/>
                  </a:lnTo>
                  <a:lnTo>
                    <a:pt x="4015" y="6022"/>
                  </a:lnTo>
                  <a:lnTo>
                    <a:pt x="4016" y="6117"/>
                  </a:lnTo>
                  <a:lnTo>
                    <a:pt x="4018" y="6211"/>
                  </a:lnTo>
                  <a:lnTo>
                    <a:pt x="4022" y="6306"/>
                  </a:lnTo>
                  <a:lnTo>
                    <a:pt x="4027" y="6400"/>
                  </a:lnTo>
                  <a:lnTo>
                    <a:pt x="4033" y="6493"/>
                  </a:lnTo>
                  <a:lnTo>
                    <a:pt x="4041" y="6587"/>
                  </a:lnTo>
                  <a:lnTo>
                    <a:pt x="4051" y="6680"/>
                  </a:lnTo>
                  <a:lnTo>
                    <a:pt x="4062" y="6772"/>
                  </a:lnTo>
                  <a:lnTo>
                    <a:pt x="4074" y="6864"/>
                  </a:lnTo>
                  <a:lnTo>
                    <a:pt x="4087" y="6956"/>
                  </a:lnTo>
                  <a:lnTo>
                    <a:pt x="4102" y="7046"/>
                  </a:lnTo>
                  <a:lnTo>
                    <a:pt x="4119" y="7138"/>
                  </a:lnTo>
                  <a:lnTo>
                    <a:pt x="4136" y="7227"/>
                  </a:lnTo>
                  <a:lnTo>
                    <a:pt x="4155" y="7317"/>
                  </a:lnTo>
                  <a:lnTo>
                    <a:pt x="4176" y="7406"/>
                  </a:lnTo>
                  <a:lnTo>
                    <a:pt x="4197" y="7495"/>
                  </a:lnTo>
                  <a:lnTo>
                    <a:pt x="4220" y="7583"/>
                  </a:lnTo>
                  <a:lnTo>
                    <a:pt x="4244" y="7671"/>
                  </a:lnTo>
                  <a:lnTo>
                    <a:pt x="4270" y="7758"/>
                  </a:lnTo>
                  <a:lnTo>
                    <a:pt x="4298" y="7844"/>
                  </a:lnTo>
                  <a:lnTo>
                    <a:pt x="4326" y="7930"/>
                  </a:lnTo>
                  <a:lnTo>
                    <a:pt x="4355" y="8015"/>
                  </a:lnTo>
                  <a:lnTo>
                    <a:pt x="4386" y="8100"/>
                  </a:lnTo>
                  <a:lnTo>
                    <a:pt x="4417" y="8185"/>
                  </a:lnTo>
                  <a:lnTo>
                    <a:pt x="4450" y="8268"/>
                  </a:lnTo>
                  <a:lnTo>
                    <a:pt x="4484" y="8351"/>
                  </a:lnTo>
                  <a:lnTo>
                    <a:pt x="4520" y="8433"/>
                  </a:lnTo>
                  <a:lnTo>
                    <a:pt x="4556" y="8515"/>
                  </a:lnTo>
                  <a:lnTo>
                    <a:pt x="4595" y="8596"/>
                  </a:lnTo>
                  <a:lnTo>
                    <a:pt x="4634" y="8676"/>
                  </a:lnTo>
                  <a:lnTo>
                    <a:pt x="4673" y="8757"/>
                  </a:lnTo>
                  <a:lnTo>
                    <a:pt x="4715" y="8835"/>
                  </a:lnTo>
                  <a:lnTo>
                    <a:pt x="528" y="13021"/>
                  </a:lnTo>
                  <a:lnTo>
                    <a:pt x="531" y="13025"/>
                  </a:lnTo>
                  <a:lnTo>
                    <a:pt x="501" y="13055"/>
                  </a:lnTo>
                  <a:lnTo>
                    <a:pt x="471" y="13086"/>
                  </a:lnTo>
                  <a:lnTo>
                    <a:pt x="443" y="13118"/>
                  </a:lnTo>
                  <a:lnTo>
                    <a:pt x="414" y="13152"/>
                  </a:lnTo>
                  <a:lnTo>
                    <a:pt x="386" y="13185"/>
                  </a:lnTo>
                  <a:lnTo>
                    <a:pt x="360" y="13219"/>
                  </a:lnTo>
                  <a:lnTo>
                    <a:pt x="335" y="13253"/>
                  </a:lnTo>
                  <a:lnTo>
                    <a:pt x="310" y="13288"/>
                  </a:lnTo>
                  <a:lnTo>
                    <a:pt x="286" y="13324"/>
                  </a:lnTo>
                  <a:lnTo>
                    <a:pt x="263" y="13360"/>
                  </a:lnTo>
                  <a:lnTo>
                    <a:pt x="241" y="13397"/>
                  </a:lnTo>
                  <a:lnTo>
                    <a:pt x="219" y="13436"/>
                  </a:lnTo>
                  <a:lnTo>
                    <a:pt x="199" y="13474"/>
                  </a:lnTo>
                  <a:lnTo>
                    <a:pt x="179" y="13512"/>
                  </a:lnTo>
                  <a:lnTo>
                    <a:pt x="161" y="13551"/>
                  </a:lnTo>
                  <a:lnTo>
                    <a:pt x="143" y="13591"/>
                  </a:lnTo>
                  <a:lnTo>
                    <a:pt x="126" y="13631"/>
                  </a:lnTo>
                  <a:lnTo>
                    <a:pt x="110" y="13672"/>
                  </a:lnTo>
                  <a:lnTo>
                    <a:pt x="95" y="13714"/>
                  </a:lnTo>
                  <a:lnTo>
                    <a:pt x="81" y="13755"/>
                  </a:lnTo>
                  <a:lnTo>
                    <a:pt x="69" y="13797"/>
                  </a:lnTo>
                  <a:lnTo>
                    <a:pt x="57" y="13840"/>
                  </a:lnTo>
                  <a:lnTo>
                    <a:pt x="46" y="13883"/>
                  </a:lnTo>
                  <a:lnTo>
                    <a:pt x="37" y="13926"/>
                  </a:lnTo>
                  <a:lnTo>
                    <a:pt x="28" y="13970"/>
                  </a:lnTo>
                  <a:lnTo>
                    <a:pt x="21" y="14015"/>
                  </a:lnTo>
                  <a:lnTo>
                    <a:pt x="15" y="14059"/>
                  </a:lnTo>
                  <a:lnTo>
                    <a:pt x="9" y="14104"/>
                  </a:lnTo>
                  <a:lnTo>
                    <a:pt x="5" y="14149"/>
                  </a:lnTo>
                  <a:lnTo>
                    <a:pt x="2" y="14195"/>
                  </a:lnTo>
                  <a:lnTo>
                    <a:pt x="1" y="14240"/>
                  </a:lnTo>
                  <a:lnTo>
                    <a:pt x="0" y="14287"/>
                  </a:lnTo>
                  <a:lnTo>
                    <a:pt x="2" y="14378"/>
                  </a:lnTo>
                  <a:lnTo>
                    <a:pt x="9" y="14468"/>
                  </a:lnTo>
                  <a:lnTo>
                    <a:pt x="20" y="14557"/>
                  </a:lnTo>
                  <a:lnTo>
                    <a:pt x="36" y="14644"/>
                  </a:lnTo>
                  <a:lnTo>
                    <a:pt x="56" y="14729"/>
                  </a:lnTo>
                  <a:lnTo>
                    <a:pt x="79" y="14814"/>
                  </a:lnTo>
                  <a:lnTo>
                    <a:pt x="107" y="14896"/>
                  </a:lnTo>
                  <a:lnTo>
                    <a:pt x="140" y="14976"/>
                  </a:lnTo>
                  <a:lnTo>
                    <a:pt x="175" y="15054"/>
                  </a:lnTo>
                  <a:lnTo>
                    <a:pt x="214" y="15132"/>
                  </a:lnTo>
                  <a:lnTo>
                    <a:pt x="256" y="15205"/>
                  </a:lnTo>
                  <a:lnTo>
                    <a:pt x="302" y="15277"/>
                  </a:lnTo>
                  <a:lnTo>
                    <a:pt x="352" y="15346"/>
                  </a:lnTo>
                  <a:lnTo>
                    <a:pt x="404" y="15414"/>
                  </a:lnTo>
                  <a:lnTo>
                    <a:pt x="460" y="15478"/>
                  </a:lnTo>
                  <a:lnTo>
                    <a:pt x="519" y="15539"/>
                  </a:lnTo>
                  <a:lnTo>
                    <a:pt x="580" y="15598"/>
                  </a:lnTo>
                  <a:lnTo>
                    <a:pt x="644" y="15654"/>
                  </a:lnTo>
                  <a:lnTo>
                    <a:pt x="712" y="15706"/>
                  </a:lnTo>
                  <a:lnTo>
                    <a:pt x="781" y="15756"/>
                  </a:lnTo>
                  <a:lnTo>
                    <a:pt x="853" y="15801"/>
                  </a:lnTo>
                  <a:lnTo>
                    <a:pt x="926" y="15844"/>
                  </a:lnTo>
                  <a:lnTo>
                    <a:pt x="1004" y="15883"/>
                  </a:lnTo>
                  <a:lnTo>
                    <a:pt x="1082" y="15918"/>
                  </a:lnTo>
                  <a:lnTo>
                    <a:pt x="1162" y="15951"/>
                  </a:lnTo>
                  <a:lnTo>
                    <a:pt x="1244" y="15979"/>
                  </a:lnTo>
                  <a:lnTo>
                    <a:pt x="1329" y="16002"/>
                  </a:lnTo>
                  <a:lnTo>
                    <a:pt x="1414" y="16022"/>
                  </a:lnTo>
                  <a:lnTo>
                    <a:pt x="1501" y="16038"/>
                  </a:lnTo>
                  <a:lnTo>
                    <a:pt x="1590" y="16049"/>
                  </a:lnTo>
                  <a:lnTo>
                    <a:pt x="1680" y="16056"/>
                  </a:lnTo>
                  <a:lnTo>
                    <a:pt x="1771" y="16058"/>
                  </a:lnTo>
                  <a:lnTo>
                    <a:pt x="1818" y="16057"/>
                  </a:lnTo>
                  <a:lnTo>
                    <a:pt x="1863" y="16056"/>
                  </a:lnTo>
                  <a:lnTo>
                    <a:pt x="1909" y="16053"/>
                  </a:lnTo>
                  <a:lnTo>
                    <a:pt x="1954" y="16049"/>
                  </a:lnTo>
                  <a:lnTo>
                    <a:pt x="1999" y="16043"/>
                  </a:lnTo>
                  <a:lnTo>
                    <a:pt x="2043" y="16037"/>
                  </a:lnTo>
                  <a:lnTo>
                    <a:pt x="2088" y="16030"/>
                  </a:lnTo>
                  <a:lnTo>
                    <a:pt x="2132" y="16021"/>
                  </a:lnTo>
                  <a:lnTo>
                    <a:pt x="2175" y="16012"/>
                  </a:lnTo>
                  <a:lnTo>
                    <a:pt x="2218" y="16001"/>
                  </a:lnTo>
                  <a:lnTo>
                    <a:pt x="2261" y="15989"/>
                  </a:lnTo>
                  <a:lnTo>
                    <a:pt x="2302" y="15977"/>
                  </a:lnTo>
                  <a:lnTo>
                    <a:pt x="2344" y="15963"/>
                  </a:lnTo>
                  <a:lnTo>
                    <a:pt x="2386" y="15948"/>
                  </a:lnTo>
                  <a:lnTo>
                    <a:pt x="2427" y="15932"/>
                  </a:lnTo>
                  <a:lnTo>
                    <a:pt x="2467" y="15915"/>
                  </a:lnTo>
                  <a:lnTo>
                    <a:pt x="2507" y="15897"/>
                  </a:lnTo>
                  <a:lnTo>
                    <a:pt x="2546" y="15878"/>
                  </a:lnTo>
                  <a:lnTo>
                    <a:pt x="2584" y="15859"/>
                  </a:lnTo>
                  <a:lnTo>
                    <a:pt x="2622" y="15839"/>
                  </a:lnTo>
                  <a:lnTo>
                    <a:pt x="2661" y="15817"/>
                  </a:lnTo>
                  <a:lnTo>
                    <a:pt x="2698" y="15795"/>
                  </a:lnTo>
                  <a:lnTo>
                    <a:pt x="2734" y="15772"/>
                  </a:lnTo>
                  <a:lnTo>
                    <a:pt x="2770" y="15748"/>
                  </a:lnTo>
                  <a:lnTo>
                    <a:pt x="2805" y="15723"/>
                  </a:lnTo>
                  <a:lnTo>
                    <a:pt x="2839" y="15698"/>
                  </a:lnTo>
                  <a:lnTo>
                    <a:pt x="2873" y="15671"/>
                  </a:lnTo>
                  <a:lnTo>
                    <a:pt x="2906" y="15644"/>
                  </a:lnTo>
                  <a:lnTo>
                    <a:pt x="2940" y="15615"/>
                  </a:lnTo>
                  <a:lnTo>
                    <a:pt x="2971" y="15587"/>
                  </a:lnTo>
                  <a:lnTo>
                    <a:pt x="3003" y="15557"/>
                  </a:lnTo>
                  <a:lnTo>
                    <a:pt x="3033" y="15527"/>
                  </a:lnTo>
                  <a:lnTo>
                    <a:pt x="3032" y="15526"/>
                  </a:lnTo>
                  <a:lnTo>
                    <a:pt x="7217" y="11342"/>
                  </a:lnTo>
                  <a:lnTo>
                    <a:pt x="7296" y="11383"/>
                  </a:lnTo>
                  <a:lnTo>
                    <a:pt x="7377" y="11423"/>
                  </a:lnTo>
                  <a:lnTo>
                    <a:pt x="7457" y="11462"/>
                  </a:lnTo>
                  <a:lnTo>
                    <a:pt x="7538" y="11500"/>
                  </a:lnTo>
                  <a:lnTo>
                    <a:pt x="7621" y="11537"/>
                  </a:lnTo>
                  <a:lnTo>
                    <a:pt x="7703" y="11572"/>
                  </a:lnTo>
                  <a:lnTo>
                    <a:pt x="7786" y="11606"/>
                  </a:lnTo>
                  <a:lnTo>
                    <a:pt x="7869" y="11640"/>
                  </a:lnTo>
                  <a:lnTo>
                    <a:pt x="7954" y="11671"/>
                  </a:lnTo>
                  <a:lnTo>
                    <a:pt x="8039" y="11702"/>
                  </a:lnTo>
                  <a:lnTo>
                    <a:pt x="8124" y="11731"/>
                  </a:lnTo>
                  <a:lnTo>
                    <a:pt x="8211" y="11759"/>
                  </a:lnTo>
                  <a:lnTo>
                    <a:pt x="8297" y="11787"/>
                  </a:lnTo>
                  <a:lnTo>
                    <a:pt x="8384" y="11813"/>
                  </a:lnTo>
                  <a:lnTo>
                    <a:pt x="8472" y="11837"/>
                  </a:lnTo>
                  <a:lnTo>
                    <a:pt x="8560" y="11860"/>
                  </a:lnTo>
                  <a:lnTo>
                    <a:pt x="8649" y="11882"/>
                  </a:lnTo>
                  <a:lnTo>
                    <a:pt x="8739" y="11902"/>
                  </a:lnTo>
                  <a:lnTo>
                    <a:pt x="8828" y="11921"/>
                  </a:lnTo>
                  <a:lnTo>
                    <a:pt x="8918" y="11939"/>
                  </a:lnTo>
                  <a:lnTo>
                    <a:pt x="9010" y="11955"/>
                  </a:lnTo>
                  <a:lnTo>
                    <a:pt x="9100" y="11970"/>
                  </a:lnTo>
                  <a:lnTo>
                    <a:pt x="9192" y="11984"/>
                  </a:lnTo>
                  <a:lnTo>
                    <a:pt x="9285" y="11996"/>
                  </a:lnTo>
                  <a:lnTo>
                    <a:pt x="9377" y="12007"/>
                  </a:lnTo>
                  <a:lnTo>
                    <a:pt x="9470" y="12016"/>
                  </a:lnTo>
                  <a:lnTo>
                    <a:pt x="9564" y="12024"/>
                  </a:lnTo>
                  <a:lnTo>
                    <a:pt x="9657" y="12031"/>
                  </a:lnTo>
                  <a:lnTo>
                    <a:pt x="9751" y="12036"/>
                  </a:lnTo>
                  <a:lnTo>
                    <a:pt x="9846" y="12040"/>
                  </a:lnTo>
                  <a:lnTo>
                    <a:pt x="9941" y="12042"/>
                  </a:lnTo>
                  <a:lnTo>
                    <a:pt x="10036" y="12044"/>
                  </a:lnTo>
                  <a:lnTo>
                    <a:pt x="10346" y="12035"/>
                  </a:lnTo>
                  <a:lnTo>
                    <a:pt x="10651" y="12012"/>
                  </a:lnTo>
                  <a:lnTo>
                    <a:pt x="10954" y="11974"/>
                  </a:lnTo>
                  <a:lnTo>
                    <a:pt x="11250" y="11921"/>
                  </a:lnTo>
                  <a:lnTo>
                    <a:pt x="11541" y="11854"/>
                  </a:lnTo>
                  <a:lnTo>
                    <a:pt x="11827" y="11773"/>
                  </a:lnTo>
                  <a:lnTo>
                    <a:pt x="12107" y="11678"/>
                  </a:lnTo>
                  <a:lnTo>
                    <a:pt x="12380" y="11570"/>
                  </a:lnTo>
                  <a:lnTo>
                    <a:pt x="12647" y="11449"/>
                  </a:lnTo>
                  <a:lnTo>
                    <a:pt x="12907" y="11317"/>
                  </a:lnTo>
                  <a:lnTo>
                    <a:pt x="13159" y="11171"/>
                  </a:lnTo>
                  <a:lnTo>
                    <a:pt x="13403" y="11015"/>
                  </a:lnTo>
                  <a:lnTo>
                    <a:pt x="13639" y="10847"/>
                  </a:lnTo>
                  <a:lnTo>
                    <a:pt x="13866" y="10669"/>
                  </a:lnTo>
                  <a:lnTo>
                    <a:pt x="14085" y="10479"/>
                  </a:lnTo>
                  <a:lnTo>
                    <a:pt x="14295" y="10280"/>
                  </a:lnTo>
                  <a:lnTo>
                    <a:pt x="14493" y="10070"/>
                  </a:lnTo>
                  <a:lnTo>
                    <a:pt x="14683" y="9852"/>
                  </a:lnTo>
                  <a:lnTo>
                    <a:pt x="14862" y="9625"/>
                  </a:lnTo>
                  <a:lnTo>
                    <a:pt x="15029" y="9389"/>
                  </a:lnTo>
                  <a:lnTo>
                    <a:pt x="15186" y="9144"/>
                  </a:lnTo>
                  <a:lnTo>
                    <a:pt x="15331" y="8892"/>
                  </a:lnTo>
                  <a:lnTo>
                    <a:pt x="15464" y="8632"/>
                  </a:lnTo>
                  <a:lnTo>
                    <a:pt x="15584" y="8365"/>
                  </a:lnTo>
                  <a:lnTo>
                    <a:pt x="15693" y="8092"/>
                  </a:lnTo>
                  <a:lnTo>
                    <a:pt x="15787" y="7812"/>
                  </a:lnTo>
                  <a:lnTo>
                    <a:pt x="15868" y="7526"/>
                  </a:lnTo>
                  <a:lnTo>
                    <a:pt x="15936" y="7235"/>
                  </a:lnTo>
                  <a:lnTo>
                    <a:pt x="15989" y="6939"/>
                  </a:lnTo>
                  <a:lnTo>
                    <a:pt x="16027" y="6638"/>
                  </a:lnTo>
                  <a:lnTo>
                    <a:pt x="16050" y="6332"/>
                  </a:lnTo>
                  <a:lnTo>
                    <a:pt x="16058" y="6022"/>
                  </a:lnTo>
                  <a:lnTo>
                    <a:pt x="16050" y="5712"/>
                  </a:lnTo>
                  <a:lnTo>
                    <a:pt x="16027" y="5407"/>
                  </a:lnTo>
                  <a:lnTo>
                    <a:pt x="15989" y="5104"/>
                  </a:lnTo>
                  <a:lnTo>
                    <a:pt x="15936" y="4808"/>
                  </a:lnTo>
                  <a:lnTo>
                    <a:pt x="15868" y="4517"/>
                  </a:lnTo>
                  <a:lnTo>
                    <a:pt x="15787" y="4231"/>
                  </a:lnTo>
                  <a:lnTo>
                    <a:pt x="15693" y="3951"/>
                  </a:lnTo>
                  <a:lnTo>
                    <a:pt x="15584" y="3678"/>
                  </a:lnTo>
                  <a:lnTo>
                    <a:pt x="15464" y="3411"/>
                  </a:lnTo>
                  <a:lnTo>
                    <a:pt x="15331" y="3151"/>
                  </a:lnTo>
                  <a:lnTo>
                    <a:pt x="15186" y="2899"/>
                  </a:lnTo>
                  <a:lnTo>
                    <a:pt x="15029" y="2655"/>
                  </a:lnTo>
                  <a:lnTo>
                    <a:pt x="14862" y="2419"/>
                  </a:lnTo>
                  <a:lnTo>
                    <a:pt x="14683" y="2191"/>
                  </a:lnTo>
                  <a:lnTo>
                    <a:pt x="14493" y="1973"/>
                  </a:lnTo>
                  <a:lnTo>
                    <a:pt x="14295" y="1763"/>
                  </a:lnTo>
                  <a:lnTo>
                    <a:pt x="14085" y="1565"/>
                  </a:lnTo>
                  <a:lnTo>
                    <a:pt x="13866" y="1375"/>
                  </a:lnTo>
                  <a:lnTo>
                    <a:pt x="13639" y="1196"/>
                  </a:lnTo>
                  <a:lnTo>
                    <a:pt x="13403" y="1029"/>
                  </a:lnTo>
                  <a:lnTo>
                    <a:pt x="13159" y="872"/>
                  </a:lnTo>
                  <a:lnTo>
                    <a:pt x="12907" y="727"/>
                  </a:lnTo>
                  <a:lnTo>
                    <a:pt x="12647" y="594"/>
                  </a:lnTo>
                  <a:lnTo>
                    <a:pt x="12380" y="474"/>
                  </a:lnTo>
                  <a:lnTo>
                    <a:pt x="12107" y="365"/>
                  </a:lnTo>
                  <a:lnTo>
                    <a:pt x="11827" y="271"/>
                  </a:lnTo>
                  <a:lnTo>
                    <a:pt x="11541" y="190"/>
                  </a:lnTo>
                  <a:lnTo>
                    <a:pt x="11250" y="122"/>
                  </a:lnTo>
                  <a:lnTo>
                    <a:pt x="10954" y="69"/>
                  </a:lnTo>
                  <a:lnTo>
                    <a:pt x="10651" y="31"/>
                  </a:lnTo>
                  <a:lnTo>
                    <a:pt x="10346" y="8"/>
                  </a:lnTo>
                  <a:lnTo>
                    <a:pt x="1003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id-ID" sz="1350"/>
            </a:p>
          </p:txBody>
        </p:sp>
        <p:sp>
          <p:nvSpPr>
            <p:cNvPr id="36" name="Freeform 6"/>
            <p:cNvSpPr/>
            <p:nvPr>
              <p:custDataLst>
                <p:tags r:id="rId28"/>
              </p:custDataLst>
            </p:nvPr>
          </p:nvSpPr>
          <p:spPr bwMode="auto">
            <a:xfrm>
              <a:off x="2284413" y="1185863"/>
              <a:ext cx="161925" cy="161925"/>
            </a:xfrm>
            <a:custGeom>
              <a:avLst/>
              <a:gdLst>
                <a:gd name="T0" fmla="*/ 2977 w 3763"/>
                <a:gd name="T1" fmla="*/ 40 h 3764"/>
                <a:gd name="T2" fmla="*/ 2305 w 3763"/>
                <a:gd name="T3" fmla="*/ 213 h 3764"/>
                <a:gd name="T4" fmla="*/ 1691 w 3763"/>
                <a:gd name="T5" fmla="*/ 509 h 3764"/>
                <a:gd name="T6" fmla="*/ 1151 w 3763"/>
                <a:gd name="T7" fmla="*/ 912 h 3764"/>
                <a:gd name="T8" fmla="*/ 697 w 3763"/>
                <a:gd name="T9" fmla="*/ 1411 h 3764"/>
                <a:gd name="T10" fmla="*/ 346 w 3763"/>
                <a:gd name="T11" fmla="*/ 1990 h 3764"/>
                <a:gd name="T12" fmla="*/ 110 w 3763"/>
                <a:gd name="T13" fmla="*/ 2635 h 3764"/>
                <a:gd name="T14" fmla="*/ 5 w 3763"/>
                <a:gd name="T15" fmla="*/ 3332 h 3764"/>
                <a:gd name="T16" fmla="*/ 3 w 3763"/>
                <a:gd name="T17" fmla="*/ 3551 h 3764"/>
                <a:gd name="T18" fmla="*/ 15 w 3763"/>
                <a:gd name="T19" fmla="*/ 3599 h 3764"/>
                <a:gd name="T20" fmla="*/ 36 w 3763"/>
                <a:gd name="T21" fmla="*/ 3643 h 3764"/>
                <a:gd name="T22" fmla="*/ 65 w 3763"/>
                <a:gd name="T23" fmla="*/ 3681 h 3764"/>
                <a:gd name="T24" fmla="*/ 100 w 3763"/>
                <a:gd name="T25" fmla="*/ 3713 h 3764"/>
                <a:gd name="T26" fmla="*/ 142 w 3763"/>
                <a:gd name="T27" fmla="*/ 3739 h 3764"/>
                <a:gd name="T28" fmla="*/ 188 w 3763"/>
                <a:gd name="T29" fmla="*/ 3756 h 3764"/>
                <a:gd name="T30" fmla="*/ 237 w 3763"/>
                <a:gd name="T31" fmla="*/ 3764 h 3764"/>
                <a:gd name="T32" fmla="*/ 289 w 3763"/>
                <a:gd name="T33" fmla="*/ 3761 h 3764"/>
                <a:gd name="T34" fmla="*/ 337 w 3763"/>
                <a:gd name="T35" fmla="*/ 3749 h 3764"/>
                <a:gd name="T36" fmla="*/ 381 w 3763"/>
                <a:gd name="T37" fmla="*/ 3728 h 3764"/>
                <a:gd name="T38" fmla="*/ 419 w 3763"/>
                <a:gd name="T39" fmla="*/ 3698 h 3764"/>
                <a:gd name="T40" fmla="*/ 451 w 3763"/>
                <a:gd name="T41" fmla="*/ 3663 h 3764"/>
                <a:gd name="T42" fmla="*/ 476 w 3763"/>
                <a:gd name="T43" fmla="*/ 3621 h 3764"/>
                <a:gd name="T44" fmla="*/ 493 w 3763"/>
                <a:gd name="T45" fmla="*/ 3576 h 3764"/>
                <a:gd name="T46" fmla="*/ 501 w 3763"/>
                <a:gd name="T47" fmla="*/ 3526 h 3764"/>
                <a:gd name="T48" fmla="*/ 537 w 3763"/>
                <a:gd name="T49" fmla="*/ 3054 h 3764"/>
                <a:gd name="T50" fmla="*/ 684 w 3763"/>
                <a:gd name="T51" fmla="*/ 2478 h 3764"/>
                <a:gd name="T52" fmla="*/ 937 w 3763"/>
                <a:gd name="T53" fmla="*/ 1952 h 3764"/>
                <a:gd name="T54" fmla="*/ 1283 w 3763"/>
                <a:gd name="T55" fmla="*/ 1488 h 3764"/>
                <a:gd name="T56" fmla="*/ 1711 w 3763"/>
                <a:gd name="T57" fmla="*/ 1100 h 3764"/>
                <a:gd name="T58" fmla="*/ 2208 w 3763"/>
                <a:gd name="T59" fmla="*/ 799 h 3764"/>
                <a:gd name="T60" fmla="*/ 2760 w 3763"/>
                <a:gd name="T61" fmla="*/ 596 h 3764"/>
                <a:gd name="T62" fmla="*/ 3358 w 3763"/>
                <a:gd name="T63" fmla="*/ 506 h 3764"/>
                <a:gd name="T64" fmla="*/ 3550 w 3763"/>
                <a:gd name="T65" fmla="*/ 499 h 3764"/>
                <a:gd name="T66" fmla="*/ 3599 w 3763"/>
                <a:gd name="T67" fmla="*/ 487 h 3764"/>
                <a:gd name="T68" fmla="*/ 3643 w 3763"/>
                <a:gd name="T69" fmla="*/ 466 h 3764"/>
                <a:gd name="T70" fmla="*/ 3681 w 3763"/>
                <a:gd name="T71" fmla="*/ 437 h 3764"/>
                <a:gd name="T72" fmla="*/ 3713 w 3763"/>
                <a:gd name="T73" fmla="*/ 402 h 3764"/>
                <a:gd name="T74" fmla="*/ 3738 w 3763"/>
                <a:gd name="T75" fmla="*/ 359 h 3764"/>
                <a:gd name="T76" fmla="*/ 3755 w 3763"/>
                <a:gd name="T77" fmla="*/ 313 h 3764"/>
                <a:gd name="T78" fmla="*/ 3763 w 3763"/>
                <a:gd name="T79" fmla="*/ 264 h 3764"/>
                <a:gd name="T80" fmla="*/ 3760 w 3763"/>
                <a:gd name="T81" fmla="*/ 213 h 3764"/>
                <a:gd name="T82" fmla="*/ 3748 w 3763"/>
                <a:gd name="T83" fmla="*/ 165 h 3764"/>
                <a:gd name="T84" fmla="*/ 3727 w 3763"/>
                <a:gd name="T85" fmla="*/ 120 h 3764"/>
                <a:gd name="T86" fmla="*/ 3698 w 3763"/>
                <a:gd name="T87" fmla="*/ 82 h 3764"/>
                <a:gd name="T88" fmla="*/ 3663 w 3763"/>
                <a:gd name="T89" fmla="*/ 50 h 3764"/>
                <a:gd name="T90" fmla="*/ 3621 w 3763"/>
                <a:gd name="T91" fmla="*/ 25 h 3764"/>
                <a:gd name="T92" fmla="*/ 3574 w 3763"/>
                <a:gd name="T93" fmla="*/ 8 h 3764"/>
                <a:gd name="T94" fmla="*/ 3525 w 3763"/>
                <a:gd name="T95" fmla="*/ 0 h 37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3763" h="3764">
                  <a:moveTo>
                    <a:pt x="3512" y="0"/>
                  </a:moveTo>
                  <a:lnTo>
                    <a:pt x="3332" y="5"/>
                  </a:lnTo>
                  <a:lnTo>
                    <a:pt x="3153" y="18"/>
                  </a:lnTo>
                  <a:lnTo>
                    <a:pt x="2977" y="40"/>
                  </a:lnTo>
                  <a:lnTo>
                    <a:pt x="2805" y="71"/>
                  </a:lnTo>
                  <a:lnTo>
                    <a:pt x="2634" y="110"/>
                  </a:lnTo>
                  <a:lnTo>
                    <a:pt x="2467" y="158"/>
                  </a:lnTo>
                  <a:lnTo>
                    <a:pt x="2305" y="213"/>
                  </a:lnTo>
                  <a:lnTo>
                    <a:pt x="2145" y="276"/>
                  </a:lnTo>
                  <a:lnTo>
                    <a:pt x="1990" y="346"/>
                  </a:lnTo>
                  <a:lnTo>
                    <a:pt x="1838" y="424"/>
                  </a:lnTo>
                  <a:lnTo>
                    <a:pt x="1691" y="509"/>
                  </a:lnTo>
                  <a:lnTo>
                    <a:pt x="1548" y="600"/>
                  </a:lnTo>
                  <a:lnTo>
                    <a:pt x="1411" y="698"/>
                  </a:lnTo>
                  <a:lnTo>
                    <a:pt x="1278" y="802"/>
                  </a:lnTo>
                  <a:lnTo>
                    <a:pt x="1151" y="912"/>
                  </a:lnTo>
                  <a:lnTo>
                    <a:pt x="1028" y="1029"/>
                  </a:lnTo>
                  <a:lnTo>
                    <a:pt x="912" y="1151"/>
                  </a:lnTo>
                  <a:lnTo>
                    <a:pt x="801" y="1279"/>
                  </a:lnTo>
                  <a:lnTo>
                    <a:pt x="697" y="1411"/>
                  </a:lnTo>
                  <a:lnTo>
                    <a:pt x="600" y="1549"/>
                  </a:lnTo>
                  <a:lnTo>
                    <a:pt x="508" y="1691"/>
                  </a:lnTo>
                  <a:lnTo>
                    <a:pt x="423" y="1839"/>
                  </a:lnTo>
                  <a:lnTo>
                    <a:pt x="346" y="1990"/>
                  </a:lnTo>
                  <a:lnTo>
                    <a:pt x="276" y="2146"/>
                  </a:lnTo>
                  <a:lnTo>
                    <a:pt x="212" y="2305"/>
                  </a:lnTo>
                  <a:lnTo>
                    <a:pt x="157" y="2468"/>
                  </a:lnTo>
                  <a:lnTo>
                    <a:pt x="110" y="2635"/>
                  </a:lnTo>
                  <a:lnTo>
                    <a:pt x="71" y="2805"/>
                  </a:lnTo>
                  <a:lnTo>
                    <a:pt x="40" y="2978"/>
                  </a:lnTo>
                  <a:lnTo>
                    <a:pt x="18" y="3153"/>
                  </a:lnTo>
                  <a:lnTo>
                    <a:pt x="5" y="3332"/>
                  </a:lnTo>
                  <a:lnTo>
                    <a:pt x="0" y="3513"/>
                  </a:lnTo>
                  <a:lnTo>
                    <a:pt x="0" y="3526"/>
                  </a:lnTo>
                  <a:lnTo>
                    <a:pt x="1" y="3539"/>
                  </a:lnTo>
                  <a:lnTo>
                    <a:pt x="3" y="3551"/>
                  </a:lnTo>
                  <a:lnTo>
                    <a:pt x="5" y="3563"/>
                  </a:lnTo>
                  <a:lnTo>
                    <a:pt x="8" y="3576"/>
                  </a:lnTo>
                  <a:lnTo>
                    <a:pt x="11" y="3587"/>
                  </a:lnTo>
                  <a:lnTo>
                    <a:pt x="15" y="3599"/>
                  </a:lnTo>
                  <a:lnTo>
                    <a:pt x="20" y="3610"/>
                  </a:lnTo>
                  <a:lnTo>
                    <a:pt x="25" y="3621"/>
                  </a:lnTo>
                  <a:lnTo>
                    <a:pt x="30" y="3632"/>
                  </a:lnTo>
                  <a:lnTo>
                    <a:pt x="36" y="3643"/>
                  </a:lnTo>
                  <a:lnTo>
                    <a:pt x="43" y="3653"/>
                  </a:lnTo>
                  <a:lnTo>
                    <a:pt x="50" y="3663"/>
                  </a:lnTo>
                  <a:lnTo>
                    <a:pt x="57" y="3672"/>
                  </a:lnTo>
                  <a:lnTo>
                    <a:pt x="65" y="3681"/>
                  </a:lnTo>
                  <a:lnTo>
                    <a:pt x="73" y="3690"/>
                  </a:lnTo>
                  <a:lnTo>
                    <a:pt x="82" y="3698"/>
                  </a:lnTo>
                  <a:lnTo>
                    <a:pt x="91" y="3706"/>
                  </a:lnTo>
                  <a:lnTo>
                    <a:pt x="100" y="3713"/>
                  </a:lnTo>
                  <a:lnTo>
                    <a:pt x="110" y="3721"/>
                  </a:lnTo>
                  <a:lnTo>
                    <a:pt x="120" y="3728"/>
                  </a:lnTo>
                  <a:lnTo>
                    <a:pt x="131" y="3734"/>
                  </a:lnTo>
                  <a:lnTo>
                    <a:pt x="142" y="3739"/>
                  </a:lnTo>
                  <a:lnTo>
                    <a:pt x="153" y="3744"/>
                  </a:lnTo>
                  <a:lnTo>
                    <a:pt x="164" y="3749"/>
                  </a:lnTo>
                  <a:lnTo>
                    <a:pt x="176" y="3753"/>
                  </a:lnTo>
                  <a:lnTo>
                    <a:pt x="188" y="3756"/>
                  </a:lnTo>
                  <a:lnTo>
                    <a:pt x="200" y="3759"/>
                  </a:lnTo>
                  <a:lnTo>
                    <a:pt x="212" y="3761"/>
                  </a:lnTo>
                  <a:lnTo>
                    <a:pt x="224" y="3763"/>
                  </a:lnTo>
                  <a:lnTo>
                    <a:pt x="237" y="3764"/>
                  </a:lnTo>
                  <a:lnTo>
                    <a:pt x="250" y="3764"/>
                  </a:lnTo>
                  <a:lnTo>
                    <a:pt x="264" y="3764"/>
                  </a:lnTo>
                  <a:lnTo>
                    <a:pt x="276" y="3763"/>
                  </a:lnTo>
                  <a:lnTo>
                    <a:pt x="289" y="3761"/>
                  </a:lnTo>
                  <a:lnTo>
                    <a:pt x="301" y="3759"/>
                  </a:lnTo>
                  <a:lnTo>
                    <a:pt x="313" y="3756"/>
                  </a:lnTo>
                  <a:lnTo>
                    <a:pt x="325" y="3753"/>
                  </a:lnTo>
                  <a:lnTo>
                    <a:pt x="337" y="3749"/>
                  </a:lnTo>
                  <a:lnTo>
                    <a:pt x="348" y="3744"/>
                  </a:lnTo>
                  <a:lnTo>
                    <a:pt x="359" y="3739"/>
                  </a:lnTo>
                  <a:lnTo>
                    <a:pt x="370" y="3734"/>
                  </a:lnTo>
                  <a:lnTo>
                    <a:pt x="381" y="3728"/>
                  </a:lnTo>
                  <a:lnTo>
                    <a:pt x="391" y="3721"/>
                  </a:lnTo>
                  <a:lnTo>
                    <a:pt x="401" y="3713"/>
                  </a:lnTo>
                  <a:lnTo>
                    <a:pt x="410" y="3706"/>
                  </a:lnTo>
                  <a:lnTo>
                    <a:pt x="419" y="3698"/>
                  </a:lnTo>
                  <a:lnTo>
                    <a:pt x="428" y="3690"/>
                  </a:lnTo>
                  <a:lnTo>
                    <a:pt x="436" y="3681"/>
                  </a:lnTo>
                  <a:lnTo>
                    <a:pt x="444" y="3672"/>
                  </a:lnTo>
                  <a:lnTo>
                    <a:pt x="451" y="3663"/>
                  </a:lnTo>
                  <a:lnTo>
                    <a:pt x="458" y="3653"/>
                  </a:lnTo>
                  <a:lnTo>
                    <a:pt x="465" y="3643"/>
                  </a:lnTo>
                  <a:lnTo>
                    <a:pt x="471" y="3632"/>
                  </a:lnTo>
                  <a:lnTo>
                    <a:pt x="476" y="3621"/>
                  </a:lnTo>
                  <a:lnTo>
                    <a:pt x="481" y="3610"/>
                  </a:lnTo>
                  <a:lnTo>
                    <a:pt x="486" y="3599"/>
                  </a:lnTo>
                  <a:lnTo>
                    <a:pt x="490" y="3587"/>
                  </a:lnTo>
                  <a:lnTo>
                    <a:pt x="493" y="3576"/>
                  </a:lnTo>
                  <a:lnTo>
                    <a:pt x="496" y="3563"/>
                  </a:lnTo>
                  <a:lnTo>
                    <a:pt x="498" y="3551"/>
                  </a:lnTo>
                  <a:lnTo>
                    <a:pt x="500" y="3539"/>
                  </a:lnTo>
                  <a:lnTo>
                    <a:pt x="501" y="3526"/>
                  </a:lnTo>
                  <a:lnTo>
                    <a:pt x="501" y="3513"/>
                  </a:lnTo>
                  <a:lnTo>
                    <a:pt x="505" y="3358"/>
                  </a:lnTo>
                  <a:lnTo>
                    <a:pt x="517" y="3205"/>
                  </a:lnTo>
                  <a:lnTo>
                    <a:pt x="537" y="3054"/>
                  </a:lnTo>
                  <a:lnTo>
                    <a:pt x="563" y="2907"/>
                  </a:lnTo>
                  <a:lnTo>
                    <a:pt x="596" y="2760"/>
                  </a:lnTo>
                  <a:lnTo>
                    <a:pt x="637" y="2618"/>
                  </a:lnTo>
                  <a:lnTo>
                    <a:pt x="684" y="2478"/>
                  </a:lnTo>
                  <a:lnTo>
                    <a:pt x="738" y="2341"/>
                  </a:lnTo>
                  <a:lnTo>
                    <a:pt x="798" y="2208"/>
                  </a:lnTo>
                  <a:lnTo>
                    <a:pt x="865" y="2078"/>
                  </a:lnTo>
                  <a:lnTo>
                    <a:pt x="937" y="1952"/>
                  </a:lnTo>
                  <a:lnTo>
                    <a:pt x="1015" y="1830"/>
                  </a:lnTo>
                  <a:lnTo>
                    <a:pt x="1100" y="1711"/>
                  </a:lnTo>
                  <a:lnTo>
                    <a:pt x="1189" y="1598"/>
                  </a:lnTo>
                  <a:lnTo>
                    <a:pt x="1283" y="1488"/>
                  </a:lnTo>
                  <a:lnTo>
                    <a:pt x="1384" y="1384"/>
                  </a:lnTo>
                  <a:lnTo>
                    <a:pt x="1488" y="1285"/>
                  </a:lnTo>
                  <a:lnTo>
                    <a:pt x="1597" y="1189"/>
                  </a:lnTo>
                  <a:lnTo>
                    <a:pt x="1711" y="1100"/>
                  </a:lnTo>
                  <a:lnTo>
                    <a:pt x="1829" y="1017"/>
                  </a:lnTo>
                  <a:lnTo>
                    <a:pt x="1952" y="937"/>
                  </a:lnTo>
                  <a:lnTo>
                    <a:pt x="2077" y="865"/>
                  </a:lnTo>
                  <a:lnTo>
                    <a:pt x="2208" y="799"/>
                  </a:lnTo>
                  <a:lnTo>
                    <a:pt x="2340" y="739"/>
                  </a:lnTo>
                  <a:lnTo>
                    <a:pt x="2478" y="685"/>
                  </a:lnTo>
                  <a:lnTo>
                    <a:pt x="2617" y="637"/>
                  </a:lnTo>
                  <a:lnTo>
                    <a:pt x="2760" y="596"/>
                  </a:lnTo>
                  <a:lnTo>
                    <a:pt x="2906" y="563"/>
                  </a:lnTo>
                  <a:lnTo>
                    <a:pt x="3054" y="537"/>
                  </a:lnTo>
                  <a:lnTo>
                    <a:pt x="3204" y="517"/>
                  </a:lnTo>
                  <a:lnTo>
                    <a:pt x="3358" y="506"/>
                  </a:lnTo>
                  <a:lnTo>
                    <a:pt x="3512" y="502"/>
                  </a:lnTo>
                  <a:lnTo>
                    <a:pt x="3525" y="502"/>
                  </a:lnTo>
                  <a:lnTo>
                    <a:pt x="3538" y="501"/>
                  </a:lnTo>
                  <a:lnTo>
                    <a:pt x="3550" y="499"/>
                  </a:lnTo>
                  <a:lnTo>
                    <a:pt x="3562" y="497"/>
                  </a:lnTo>
                  <a:lnTo>
                    <a:pt x="3574" y="494"/>
                  </a:lnTo>
                  <a:lnTo>
                    <a:pt x="3587" y="491"/>
                  </a:lnTo>
                  <a:lnTo>
                    <a:pt x="3599" y="487"/>
                  </a:lnTo>
                  <a:lnTo>
                    <a:pt x="3610" y="482"/>
                  </a:lnTo>
                  <a:lnTo>
                    <a:pt x="3621" y="477"/>
                  </a:lnTo>
                  <a:lnTo>
                    <a:pt x="3632" y="472"/>
                  </a:lnTo>
                  <a:lnTo>
                    <a:pt x="3643" y="466"/>
                  </a:lnTo>
                  <a:lnTo>
                    <a:pt x="3653" y="459"/>
                  </a:lnTo>
                  <a:lnTo>
                    <a:pt x="3663" y="452"/>
                  </a:lnTo>
                  <a:lnTo>
                    <a:pt x="3672" y="445"/>
                  </a:lnTo>
                  <a:lnTo>
                    <a:pt x="3681" y="437"/>
                  </a:lnTo>
                  <a:lnTo>
                    <a:pt x="3690" y="429"/>
                  </a:lnTo>
                  <a:lnTo>
                    <a:pt x="3698" y="420"/>
                  </a:lnTo>
                  <a:lnTo>
                    <a:pt x="3706" y="411"/>
                  </a:lnTo>
                  <a:lnTo>
                    <a:pt x="3713" y="402"/>
                  </a:lnTo>
                  <a:lnTo>
                    <a:pt x="3720" y="391"/>
                  </a:lnTo>
                  <a:lnTo>
                    <a:pt x="3727" y="381"/>
                  </a:lnTo>
                  <a:lnTo>
                    <a:pt x="3733" y="370"/>
                  </a:lnTo>
                  <a:lnTo>
                    <a:pt x="3738" y="359"/>
                  </a:lnTo>
                  <a:lnTo>
                    <a:pt x="3743" y="348"/>
                  </a:lnTo>
                  <a:lnTo>
                    <a:pt x="3748" y="337"/>
                  </a:lnTo>
                  <a:lnTo>
                    <a:pt x="3752" y="325"/>
                  </a:lnTo>
                  <a:lnTo>
                    <a:pt x="3755" y="313"/>
                  </a:lnTo>
                  <a:lnTo>
                    <a:pt x="3758" y="301"/>
                  </a:lnTo>
                  <a:lnTo>
                    <a:pt x="3760" y="289"/>
                  </a:lnTo>
                  <a:lnTo>
                    <a:pt x="3762" y="276"/>
                  </a:lnTo>
                  <a:lnTo>
                    <a:pt x="3763" y="264"/>
                  </a:lnTo>
                  <a:lnTo>
                    <a:pt x="3763" y="251"/>
                  </a:lnTo>
                  <a:lnTo>
                    <a:pt x="3763" y="238"/>
                  </a:lnTo>
                  <a:lnTo>
                    <a:pt x="3762" y="225"/>
                  </a:lnTo>
                  <a:lnTo>
                    <a:pt x="3760" y="213"/>
                  </a:lnTo>
                  <a:lnTo>
                    <a:pt x="3758" y="201"/>
                  </a:lnTo>
                  <a:lnTo>
                    <a:pt x="3755" y="188"/>
                  </a:lnTo>
                  <a:lnTo>
                    <a:pt x="3752" y="177"/>
                  </a:lnTo>
                  <a:lnTo>
                    <a:pt x="3748" y="165"/>
                  </a:lnTo>
                  <a:lnTo>
                    <a:pt x="3743" y="154"/>
                  </a:lnTo>
                  <a:lnTo>
                    <a:pt x="3738" y="143"/>
                  </a:lnTo>
                  <a:lnTo>
                    <a:pt x="3733" y="132"/>
                  </a:lnTo>
                  <a:lnTo>
                    <a:pt x="3727" y="120"/>
                  </a:lnTo>
                  <a:lnTo>
                    <a:pt x="3720" y="110"/>
                  </a:lnTo>
                  <a:lnTo>
                    <a:pt x="3713" y="100"/>
                  </a:lnTo>
                  <a:lnTo>
                    <a:pt x="3706" y="91"/>
                  </a:lnTo>
                  <a:lnTo>
                    <a:pt x="3698" y="82"/>
                  </a:lnTo>
                  <a:lnTo>
                    <a:pt x="3690" y="73"/>
                  </a:lnTo>
                  <a:lnTo>
                    <a:pt x="3681" y="65"/>
                  </a:lnTo>
                  <a:lnTo>
                    <a:pt x="3672" y="57"/>
                  </a:lnTo>
                  <a:lnTo>
                    <a:pt x="3663" y="50"/>
                  </a:lnTo>
                  <a:lnTo>
                    <a:pt x="3653" y="43"/>
                  </a:lnTo>
                  <a:lnTo>
                    <a:pt x="3643" y="36"/>
                  </a:lnTo>
                  <a:lnTo>
                    <a:pt x="3632" y="30"/>
                  </a:lnTo>
                  <a:lnTo>
                    <a:pt x="3621" y="25"/>
                  </a:lnTo>
                  <a:lnTo>
                    <a:pt x="3610" y="20"/>
                  </a:lnTo>
                  <a:lnTo>
                    <a:pt x="3599" y="15"/>
                  </a:lnTo>
                  <a:lnTo>
                    <a:pt x="3587" y="11"/>
                  </a:lnTo>
                  <a:lnTo>
                    <a:pt x="3574" y="8"/>
                  </a:lnTo>
                  <a:lnTo>
                    <a:pt x="3562" y="5"/>
                  </a:lnTo>
                  <a:lnTo>
                    <a:pt x="3550" y="3"/>
                  </a:lnTo>
                  <a:lnTo>
                    <a:pt x="3538" y="1"/>
                  </a:lnTo>
                  <a:lnTo>
                    <a:pt x="3525" y="0"/>
                  </a:lnTo>
                  <a:lnTo>
                    <a:pt x="351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id-ID" sz="1350"/>
            </a:p>
          </p:txBody>
        </p:sp>
      </p:grpSp>
      <p:sp>
        <p:nvSpPr>
          <p:cNvPr id="38" name="TextBox 37"/>
          <p:cNvSpPr txBox="1"/>
          <p:nvPr>
            <p:custDataLst>
              <p:tags r:id="rId9"/>
            </p:custDataLst>
          </p:nvPr>
        </p:nvSpPr>
        <p:spPr>
          <a:xfrm>
            <a:off x="2036445" y="3608705"/>
            <a:ext cx="1257300" cy="307975"/>
          </a:xfrm>
          <a:prstGeom prst="rect">
            <a:avLst/>
          </a:prstGeom>
          <a:noFill/>
        </p:spPr>
        <p:txBody>
          <a:bodyPr wrap="square" tIns="0" rtlCol="0">
            <a:normAutofit fontScale="90000"/>
          </a:bodyPr>
          <a:lstStyle/>
          <a:p>
            <a:pPr algn="r">
              <a:lnSpc>
                <a:spcPct val="120000"/>
              </a:lnSpc>
            </a:pPr>
            <a:r>
              <a:rPr lang="zh-CN" altLang="en-US" sz="1600" smtClean="0">
                <a:solidFill>
                  <a:schemeClr val="tx1">
                    <a:lumMod val="85000"/>
                    <a:lumOff val="15000"/>
                  </a:schemeClr>
                </a:solidFill>
                <a:latin typeface="方正大黑简体" panose="02010601030101010101" pitchFamily="2" charset="-122"/>
                <a:ea typeface="方正大黑简体" panose="02010601030101010101" pitchFamily="2" charset="-122"/>
              </a:rPr>
              <a:t>【提交退</a:t>
            </a:r>
            <a:r>
              <a:rPr lang="zh-CN" altLang="en-US" sz="1600" smtClean="0">
                <a:solidFill>
                  <a:srgbClr val="FF0000"/>
                </a:solidFill>
                <a:latin typeface="Calibri" panose="020F0502020204030204" charset="0"/>
                <a:ea typeface="方正大黑简体" panose="02010601030101010101" pitchFamily="2" charset="-122"/>
              </a:rPr>
              <a:t>用</a:t>
            </a:r>
            <a:r>
              <a:rPr lang="zh-CN" altLang="en-US" sz="1600" smtClean="0">
                <a:solidFill>
                  <a:schemeClr val="tx1">
                    <a:lumMod val="85000"/>
                    <a:lumOff val="15000"/>
                  </a:schemeClr>
                </a:solidFill>
                <a:latin typeface="方正大黑简体" panose="02010601030101010101" pitchFamily="2" charset="-122"/>
                <a:ea typeface="方正大黑简体" panose="02010601030101010101" pitchFamily="2" charset="-122"/>
              </a:rPr>
              <a:t>单】</a:t>
            </a:r>
            <a:endParaRPr lang="zh-CN" altLang="en-US" sz="1600" spc="150" dirty="0">
              <a:solidFill>
                <a:schemeClr val="tx1">
                  <a:lumMod val="85000"/>
                  <a:lumOff val="15000"/>
                </a:schemeClr>
              </a:solidFill>
              <a:latin typeface="方正大黑简体" panose="02010601030101010101" pitchFamily="2" charset="-122"/>
              <a:ea typeface="方正大黑简体" panose="02010601030101010101" pitchFamily="2" charset="-122"/>
            </a:endParaRPr>
          </a:p>
        </p:txBody>
      </p:sp>
      <p:sp>
        <p:nvSpPr>
          <p:cNvPr id="39" name="TextBox 38"/>
          <p:cNvSpPr txBox="1"/>
          <p:nvPr>
            <p:custDataLst>
              <p:tags r:id="rId10"/>
            </p:custDataLst>
          </p:nvPr>
        </p:nvSpPr>
        <p:spPr>
          <a:xfrm>
            <a:off x="2381250" y="3239135"/>
            <a:ext cx="821055" cy="300355"/>
          </a:xfrm>
          <a:prstGeom prst="rect">
            <a:avLst/>
          </a:prstGeom>
          <a:noFill/>
        </p:spPr>
        <p:txBody>
          <a:bodyPr wrap="square" lIns="67500" tIns="35100" rIns="67500" bIns="0" rtlCol="0" anchor="b" anchorCtr="0">
            <a:normAutofit fontScale="92500" lnSpcReduction="10000"/>
          </a:bodyPr>
          <a:lstStyle/>
          <a:p>
            <a:pPr algn="r">
              <a:lnSpc>
                <a:spcPct val="120000"/>
              </a:lnSpc>
            </a:pPr>
            <a:r>
              <a:rPr lang="zh-CN" altLang="en-US" sz="1600" dirty="0">
                <a:solidFill>
                  <a:srgbClr val="C1834B"/>
                </a:solidFill>
                <a:latin typeface="方正大黑简体" panose="02010601030101010101" pitchFamily="2" charset="-122"/>
                <a:ea typeface="方正大黑简体" panose="02010601030101010101" pitchFamily="2" charset="-122"/>
              </a:rPr>
              <a:t>经手人</a:t>
            </a:r>
            <a:endParaRPr lang="zh-CN" altLang="en-US" sz="1600" b="1" spc="300" dirty="0">
              <a:solidFill>
                <a:srgbClr val="C1834B"/>
              </a:solidFill>
              <a:latin typeface="方正大黑简体" panose="02010601030101010101" pitchFamily="2" charset="-122"/>
              <a:ea typeface="方正大黑简体" panose="02010601030101010101" pitchFamily="2" charset="-122"/>
            </a:endParaRPr>
          </a:p>
        </p:txBody>
      </p:sp>
      <p:sp>
        <p:nvSpPr>
          <p:cNvPr id="67" name="TextBox 66"/>
          <p:cNvSpPr txBox="1"/>
          <p:nvPr>
            <p:custDataLst>
              <p:tags r:id="rId11"/>
            </p:custDataLst>
          </p:nvPr>
        </p:nvSpPr>
        <p:spPr>
          <a:xfrm>
            <a:off x="1620073" y="2630355"/>
            <a:ext cx="2629823" cy="380874"/>
          </a:xfrm>
          <a:prstGeom prst="rect">
            <a:avLst/>
          </a:prstGeom>
          <a:noFill/>
        </p:spPr>
        <p:txBody>
          <a:bodyPr wrap="square" tIns="0" rtlCol="0">
            <a:norm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smtClean="0">
                <a:solidFill>
                  <a:schemeClr val="tx1">
                    <a:lumMod val="85000"/>
                    <a:lumOff val="15000"/>
                  </a:schemeClr>
                </a:solidFill>
                <a:latin typeface="方正大黑简体" panose="02010601030101010101" pitchFamily="2" charset="-122"/>
                <a:ea typeface="方正大黑简体" panose="02010601030101010101" pitchFamily="2" charset="-122"/>
              </a:rPr>
              <a:t>【退</a:t>
            </a:r>
            <a:r>
              <a:rPr lang="zh-CN" altLang="en-US" sz="1400" smtClean="0">
                <a:solidFill>
                  <a:srgbClr val="FF0000"/>
                </a:solidFill>
                <a:latin typeface="Calibri" panose="020F0502020204030204" charset="0"/>
                <a:ea typeface="方正大黑简体" panose="02010601030101010101" pitchFamily="2" charset="-122"/>
              </a:rPr>
              <a:t>用</a:t>
            </a:r>
            <a:r>
              <a:rPr lang="zh-CN" altLang="en-US" sz="1400" smtClean="0">
                <a:solidFill>
                  <a:schemeClr val="tx1">
                    <a:lumMod val="85000"/>
                    <a:lumOff val="15000"/>
                  </a:schemeClr>
                </a:solidFill>
                <a:latin typeface="方正大黑简体" panose="02010601030101010101" pitchFamily="2" charset="-122"/>
                <a:ea typeface="方正大黑简体" panose="02010601030101010101" pitchFamily="2" charset="-122"/>
              </a:rPr>
              <a:t>管理员审核】</a:t>
            </a:r>
            <a:endParaRPr lang="zh-CN" altLang="en-US" sz="1400" spc="150" dirty="0">
              <a:solidFill>
                <a:schemeClr val="tx1">
                  <a:lumMod val="85000"/>
                  <a:lumOff val="15000"/>
                </a:schemeClr>
              </a:solidFill>
              <a:latin typeface="方正大黑简体" panose="02010601030101010101" pitchFamily="2" charset="-122"/>
              <a:ea typeface="方正大黑简体" panose="02010601030101010101" pitchFamily="2" charset="-122"/>
            </a:endParaRPr>
          </a:p>
        </p:txBody>
      </p:sp>
      <p:sp>
        <p:nvSpPr>
          <p:cNvPr id="68" name="TextBox 67"/>
          <p:cNvSpPr txBox="1"/>
          <p:nvPr>
            <p:custDataLst>
              <p:tags r:id="rId12"/>
            </p:custDataLst>
          </p:nvPr>
        </p:nvSpPr>
        <p:spPr>
          <a:xfrm>
            <a:off x="2812415" y="2283460"/>
            <a:ext cx="1346200" cy="300355"/>
          </a:xfrm>
          <a:prstGeom prst="rect">
            <a:avLst/>
          </a:prstGeom>
          <a:noFill/>
        </p:spPr>
        <p:txBody>
          <a:bodyPr wrap="square" lIns="67500" tIns="35100" rIns="67500" bIns="0" rtlCol="0" anchor="b" anchorCtr="0">
            <a:normAutofit fontScale="92500" lnSpcReduction="10000"/>
          </a:bodyPr>
          <a:lstStyle/>
          <a:p>
            <a:pPr algn="r">
              <a:lnSpc>
                <a:spcPct val="120000"/>
              </a:lnSpc>
            </a:pPr>
            <a:r>
              <a:rPr lang="zh-CN" altLang="en-US" sz="1600" dirty="0">
                <a:solidFill>
                  <a:srgbClr val="C1834B"/>
                </a:solidFill>
                <a:latin typeface="方正大黑简体" panose="02010601030101010101" pitchFamily="2" charset="-122"/>
                <a:ea typeface="方正大黑简体" panose="02010601030101010101" pitchFamily="2" charset="-122"/>
              </a:rPr>
              <a:t>预约管理员</a:t>
            </a:r>
            <a:endParaRPr lang="zh-CN" altLang="en-US" sz="1350" b="1" spc="300">
              <a:solidFill>
                <a:srgbClr val="000000">
                  <a:lumMod val="50000"/>
                  <a:lumOff val="50000"/>
                </a:srgb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73" name="TextBox 72"/>
          <p:cNvSpPr txBox="1"/>
          <p:nvPr>
            <p:custDataLst>
              <p:tags r:id="rId13"/>
            </p:custDataLst>
          </p:nvPr>
        </p:nvSpPr>
        <p:spPr>
          <a:xfrm>
            <a:off x="4033520" y="1677670"/>
            <a:ext cx="1430655" cy="381000"/>
          </a:xfrm>
          <a:prstGeom prst="rect">
            <a:avLst/>
          </a:prstGeom>
          <a:noFill/>
        </p:spPr>
        <p:txBody>
          <a:bodyPr wrap="square" tIns="0" rtlCol="0">
            <a:normAutofit/>
          </a:bodyPr>
          <a:lstStyle/>
          <a:p>
            <a:pPr algn="r">
              <a:lnSpc>
                <a:spcPct val="120000"/>
              </a:lnSpc>
              <a:buClrTx/>
              <a:buSzTx/>
              <a:buFontTx/>
            </a:pPr>
            <a:r>
              <a:rPr lang="zh-CN" altLang="en-US" sz="1400" smtClean="0">
                <a:solidFill>
                  <a:schemeClr val="tx1">
                    <a:lumMod val="85000"/>
                    <a:lumOff val="15000"/>
                  </a:schemeClr>
                </a:solidFill>
                <a:latin typeface="方正大黑简体" panose="02010601030101010101" pitchFamily="2" charset="-122"/>
                <a:ea typeface="方正大黑简体" panose="02010601030101010101" pitchFamily="2" charset="-122"/>
              </a:rPr>
              <a:t>【退</a:t>
            </a:r>
            <a:r>
              <a:rPr lang="zh-CN" altLang="en-US" sz="1400" smtClean="0">
                <a:solidFill>
                  <a:srgbClr val="FF0000"/>
                </a:solidFill>
                <a:latin typeface="Calibri" panose="020F0502020204030204" charset="0"/>
                <a:ea typeface="方正大黑简体" panose="02010601030101010101" pitchFamily="2" charset="-122"/>
              </a:rPr>
              <a:t>用</a:t>
            </a:r>
            <a:r>
              <a:rPr lang="zh-CN" altLang="en-US" sz="1400" smtClean="0">
                <a:solidFill>
                  <a:schemeClr val="tx1">
                    <a:lumMod val="85000"/>
                    <a:lumOff val="15000"/>
                  </a:schemeClr>
                </a:solidFill>
                <a:latin typeface="方正大黑简体" panose="02010601030101010101" pitchFamily="2" charset="-122"/>
                <a:ea typeface="方正大黑简体" panose="02010601030101010101" pitchFamily="2" charset="-122"/>
              </a:rPr>
              <a:t>完成】</a:t>
            </a:r>
            <a:endParaRPr lang="zh-CN" altLang="en-US" sz="1400" dirty="0">
              <a:solidFill>
                <a:schemeClr val="tx1">
                  <a:lumMod val="85000"/>
                  <a:lumOff val="15000"/>
                </a:schemeClr>
              </a:solidFill>
              <a:latin typeface="方正大黑简体" panose="02010601030101010101" pitchFamily="2" charset="-122"/>
              <a:ea typeface="方正大黑简体" panose="02010601030101010101" pitchFamily="2" charset="-122"/>
            </a:endParaRPr>
          </a:p>
        </p:txBody>
      </p:sp>
      <p:sp>
        <p:nvSpPr>
          <p:cNvPr id="74" name="TextBox 73"/>
          <p:cNvSpPr txBox="1"/>
          <p:nvPr>
            <p:custDataLst>
              <p:tags r:id="rId14"/>
            </p:custDataLst>
          </p:nvPr>
        </p:nvSpPr>
        <p:spPr>
          <a:xfrm>
            <a:off x="2713921" y="1358904"/>
            <a:ext cx="2629823" cy="300083"/>
          </a:xfrm>
          <a:prstGeom prst="rect">
            <a:avLst/>
          </a:prstGeom>
          <a:noFill/>
        </p:spPr>
        <p:txBody>
          <a:bodyPr wrap="square" lIns="67500" tIns="35100" rIns="67500" bIns="0" rtlCol="0" anchor="b" anchorCtr="0">
            <a:normAutofit fontScale="92500" lnSpcReduction="10000"/>
          </a:bodyPr>
          <a:lstStyle/>
          <a:p>
            <a:pPr algn="r">
              <a:lnSpc>
                <a:spcPct val="120000"/>
              </a:lnSpc>
            </a:pPr>
            <a:r>
              <a:rPr lang="zh-CN" altLang="en-US" sz="1600" dirty="0">
                <a:solidFill>
                  <a:srgbClr val="C1834B"/>
                </a:solidFill>
                <a:latin typeface="方正大黑简体" panose="02010601030101010101" pitchFamily="2" charset="-122"/>
                <a:ea typeface="方正大黑简体" panose="02010601030101010101" pitchFamily="2" charset="-122"/>
              </a:rPr>
              <a:t>经手人</a:t>
            </a:r>
            <a:endParaRPr lang="zh-CN" altLang="en-US" sz="1350" b="1" spc="300">
              <a:solidFill>
                <a:srgbClr val="000000">
                  <a:lumMod val="50000"/>
                  <a:lumOff val="50000"/>
                </a:srgb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82" name="Group 81"/>
          <p:cNvGrpSpPr/>
          <p:nvPr>
            <p:custDataLst>
              <p:tags r:id="rId15"/>
            </p:custDataLst>
          </p:nvPr>
        </p:nvGrpSpPr>
        <p:grpSpPr>
          <a:xfrm flipH="1">
            <a:off x="4932930" y="2564459"/>
            <a:ext cx="1472294" cy="372644"/>
            <a:chOff x="2568804" y="2757465"/>
            <a:chExt cx="1963059" cy="496858"/>
          </a:xfrm>
          <a:solidFill>
            <a:srgbClr val="C1834B"/>
          </a:solidFill>
        </p:grpSpPr>
        <p:cxnSp>
          <p:nvCxnSpPr>
            <p:cNvPr id="84" name="Straight Connector 83"/>
            <p:cNvCxnSpPr/>
            <p:nvPr>
              <p:custDataLst>
                <p:tags r:id="rId25"/>
              </p:custDataLst>
            </p:nvPr>
          </p:nvCxnSpPr>
          <p:spPr>
            <a:xfrm flipH="1">
              <a:off x="2568804" y="2757465"/>
              <a:ext cx="1404294" cy="496858"/>
            </a:xfrm>
            <a:prstGeom prst="line">
              <a:avLst/>
            </a:prstGeom>
            <a:grpFill/>
            <a:ln w="12700" cap="flat" cmpd="sng" algn="ctr">
              <a:solidFill>
                <a:srgbClr val="C1834B"/>
              </a:solidFill>
              <a:prstDash val="solid"/>
              <a:miter lim="800000"/>
              <a:headEnd type="none"/>
              <a:tailEnd type="oval"/>
            </a:ln>
            <a:effectLst/>
          </p:spPr>
        </p:cxnSp>
        <p:cxnSp>
          <p:nvCxnSpPr>
            <p:cNvPr id="3" name="Straight Connector 84"/>
            <p:cNvCxnSpPr/>
            <p:nvPr>
              <p:custDataLst>
                <p:tags r:id="rId26"/>
              </p:custDataLst>
            </p:nvPr>
          </p:nvCxnSpPr>
          <p:spPr>
            <a:xfrm flipH="1" flipV="1">
              <a:off x="3973098" y="2757465"/>
              <a:ext cx="558765" cy="907"/>
            </a:xfrm>
            <a:prstGeom prst="line">
              <a:avLst/>
            </a:prstGeom>
            <a:grpFill/>
            <a:ln w="12700" cap="flat" cmpd="sng" algn="ctr">
              <a:solidFill>
                <a:srgbClr val="C1834B"/>
              </a:solidFill>
              <a:prstDash val="solid"/>
              <a:miter lim="800000"/>
            </a:ln>
            <a:effectLst/>
          </p:spPr>
        </p:cxnSp>
      </p:grpSp>
      <p:sp>
        <p:nvSpPr>
          <p:cNvPr id="83" name="Oval 82"/>
          <p:cNvSpPr/>
          <p:nvPr>
            <p:custDataLst>
              <p:tags r:id="rId16"/>
            </p:custDataLst>
          </p:nvPr>
        </p:nvSpPr>
        <p:spPr>
          <a:xfrm flipH="1">
            <a:off x="4828130" y="2493021"/>
            <a:ext cx="142875" cy="142875"/>
          </a:xfrm>
          <a:prstGeom prst="ellipse">
            <a:avLst/>
          </a:prstGeom>
          <a:solidFill>
            <a:srgbClr val="C1834B"/>
          </a:solidFill>
          <a:ln w="12700" cap="flat" cmpd="sng" algn="ctr">
            <a:solidFill>
              <a:srgbClr val="C1834B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/>
            <a:endParaRPr lang="id-ID" sz="1350"/>
          </a:p>
        </p:txBody>
      </p:sp>
      <p:cxnSp>
        <p:nvCxnSpPr>
          <p:cNvPr id="90" name="Straight Connector 89"/>
          <p:cNvCxnSpPr>
            <a:stCxn id="89" idx="2"/>
          </p:cNvCxnSpPr>
          <p:nvPr>
            <p:custDataLst>
              <p:tags r:id="rId17"/>
            </p:custDataLst>
          </p:nvPr>
        </p:nvCxnSpPr>
        <p:spPr>
          <a:xfrm>
            <a:off x="6172405" y="1693176"/>
            <a:ext cx="1239017" cy="618689"/>
          </a:xfrm>
          <a:prstGeom prst="line">
            <a:avLst/>
          </a:prstGeom>
          <a:solidFill>
            <a:srgbClr val="C1834B"/>
          </a:solidFill>
          <a:ln w="12700" cap="flat" cmpd="sng" algn="ctr">
            <a:solidFill>
              <a:srgbClr val="C1834B"/>
            </a:solidFill>
            <a:prstDash val="solid"/>
            <a:miter lim="800000"/>
            <a:headEnd type="none"/>
            <a:tailEnd type="oval"/>
          </a:ln>
          <a:effectLst/>
        </p:spPr>
      </p:cxnSp>
      <p:sp>
        <p:nvSpPr>
          <p:cNvPr id="89" name="Oval 88"/>
          <p:cNvSpPr/>
          <p:nvPr>
            <p:custDataLst>
              <p:tags r:id="rId18"/>
            </p:custDataLst>
          </p:nvPr>
        </p:nvSpPr>
        <p:spPr>
          <a:xfrm flipH="1">
            <a:off x="6029530" y="1621104"/>
            <a:ext cx="142875" cy="142875"/>
          </a:xfrm>
          <a:prstGeom prst="ellipse">
            <a:avLst/>
          </a:prstGeom>
          <a:solidFill>
            <a:srgbClr val="C1834B"/>
          </a:solidFill>
          <a:ln w="12700" cap="flat" cmpd="sng" algn="ctr">
            <a:solidFill>
              <a:srgbClr val="C1834B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/>
            <a:endParaRPr lang="id-ID" sz="1350"/>
          </a:p>
        </p:txBody>
      </p:sp>
      <p:sp>
        <p:nvSpPr>
          <p:cNvPr id="69" name="Oval 68"/>
          <p:cNvSpPr/>
          <p:nvPr>
            <p:custDataLst>
              <p:tags r:id="rId19"/>
            </p:custDataLst>
          </p:nvPr>
        </p:nvSpPr>
        <p:spPr>
          <a:xfrm>
            <a:off x="5426930" y="1430053"/>
            <a:ext cx="552199" cy="552199"/>
          </a:xfrm>
          <a:prstGeom prst="ellipse">
            <a:avLst/>
          </a:prstGeom>
          <a:solidFill>
            <a:srgbClr val="1C408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/>
            <a:endParaRPr lang="id-ID" sz="1350"/>
          </a:p>
        </p:txBody>
      </p:sp>
      <p:grpSp>
        <p:nvGrpSpPr>
          <p:cNvPr id="105" name="Group 104"/>
          <p:cNvGrpSpPr/>
          <p:nvPr>
            <p:custDataLst>
              <p:tags r:id="rId20"/>
            </p:custDataLst>
          </p:nvPr>
        </p:nvGrpSpPr>
        <p:grpSpPr>
          <a:xfrm>
            <a:off x="5561465" y="1585743"/>
            <a:ext cx="283127" cy="264904"/>
            <a:chOff x="6964363" y="2108200"/>
            <a:chExt cx="690562" cy="646113"/>
          </a:xfrm>
          <a:solidFill>
            <a:sysClr val="window" lastClr="FFFFFF"/>
          </a:solidFill>
        </p:grpSpPr>
        <p:sp>
          <p:nvSpPr>
            <p:cNvPr id="106" name="Freeform 91"/>
            <p:cNvSpPr>
              <a:spLocks noEditPoints="1"/>
            </p:cNvSpPr>
            <p:nvPr>
              <p:custDataLst>
                <p:tags r:id="rId23"/>
              </p:custDataLst>
            </p:nvPr>
          </p:nvSpPr>
          <p:spPr bwMode="auto">
            <a:xfrm>
              <a:off x="7050088" y="2193925"/>
              <a:ext cx="519112" cy="344488"/>
            </a:xfrm>
            <a:custGeom>
              <a:avLst/>
              <a:gdLst>
                <a:gd name="T0" fmla="*/ 503 w 12071"/>
                <a:gd name="T1" fmla="*/ 502 h 8033"/>
                <a:gd name="T2" fmla="*/ 11568 w 12071"/>
                <a:gd name="T3" fmla="*/ 0 h 8033"/>
                <a:gd name="T4" fmla="*/ 452 w 12071"/>
                <a:gd name="T5" fmla="*/ 5 h 8033"/>
                <a:gd name="T6" fmla="*/ 377 w 12071"/>
                <a:gd name="T7" fmla="*/ 18 h 8033"/>
                <a:gd name="T8" fmla="*/ 307 w 12071"/>
                <a:gd name="T9" fmla="*/ 41 h 8033"/>
                <a:gd name="T10" fmla="*/ 242 w 12071"/>
                <a:gd name="T11" fmla="*/ 74 h 8033"/>
                <a:gd name="T12" fmla="*/ 183 w 12071"/>
                <a:gd name="T13" fmla="*/ 116 h 8033"/>
                <a:gd name="T14" fmla="*/ 131 w 12071"/>
                <a:gd name="T15" fmla="*/ 166 h 8033"/>
                <a:gd name="T16" fmla="*/ 85 w 12071"/>
                <a:gd name="T17" fmla="*/ 222 h 8033"/>
                <a:gd name="T18" fmla="*/ 49 w 12071"/>
                <a:gd name="T19" fmla="*/ 284 h 8033"/>
                <a:gd name="T20" fmla="*/ 22 w 12071"/>
                <a:gd name="T21" fmla="*/ 353 h 8033"/>
                <a:gd name="T22" fmla="*/ 6 w 12071"/>
                <a:gd name="T23" fmla="*/ 426 h 8033"/>
                <a:gd name="T24" fmla="*/ 0 w 12071"/>
                <a:gd name="T25" fmla="*/ 502 h 8033"/>
                <a:gd name="T26" fmla="*/ 3 w 12071"/>
                <a:gd name="T27" fmla="*/ 7582 h 8033"/>
                <a:gd name="T28" fmla="*/ 16 w 12071"/>
                <a:gd name="T29" fmla="*/ 7656 h 8033"/>
                <a:gd name="T30" fmla="*/ 39 w 12071"/>
                <a:gd name="T31" fmla="*/ 7726 h 8033"/>
                <a:gd name="T32" fmla="*/ 72 w 12071"/>
                <a:gd name="T33" fmla="*/ 7792 h 8033"/>
                <a:gd name="T34" fmla="*/ 115 w 12071"/>
                <a:gd name="T35" fmla="*/ 7850 h 8033"/>
                <a:gd name="T36" fmla="*/ 165 w 12071"/>
                <a:gd name="T37" fmla="*/ 7902 h 8033"/>
                <a:gd name="T38" fmla="*/ 221 w 12071"/>
                <a:gd name="T39" fmla="*/ 7947 h 8033"/>
                <a:gd name="T40" fmla="*/ 285 w 12071"/>
                <a:gd name="T41" fmla="*/ 7983 h 8033"/>
                <a:gd name="T42" fmla="*/ 353 w 12071"/>
                <a:gd name="T43" fmla="*/ 8011 h 8033"/>
                <a:gd name="T44" fmla="*/ 426 w 12071"/>
                <a:gd name="T45" fmla="*/ 8027 h 8033"/>
                <a:gd name="T46" fmla="*/ 503 w 12071"/>
                <a:gd name="T47" fmla="*/ 8033 h 8033"/>
                <a:gd name="T48" fmla="*/ 11619 w 12071"/>
                <a:gd name="T49" fmla="*/ 8030 h 8033"/>
                <a:gd name="T50" fmla="*/ 11694 w 12071"/>
                <a:gd name="T51" fmla="*/ 8017 h 8033"/>
                <a:gd name="T52" fmla="*/ 11764 w 12071"/>
                <a:gd name="T53" fmla="*/ 7994 h 8033"/>
                <a:gd name="T54" fmla="*/ 11829 w 12071"/>
                <a:gd name="T55" fmla="*/ 7960 h 8033"/>
                <a:gd name="T56" fmla="*/ 11888 w 12071"/>
                <a:gd name="T57" fmla="*/ 7918 h 8033"/>
                <a:gd name="T58" fmla="*/ 11940 w 12071"/>
                <a:gd name="T59" fmla="*/ 7868 h 8033"/>
                <a:gd name="T60" fmla="*/ 11986 w 12071"/>
                <a:gd name="T61" fmla="*/ 7812 h 8033"/>
                <a:gd name="T62" fmla="*/ 12022 w 12071"/>
                <a:gd name="T63" fmla="*/ 7749 h 8033"/>
                <a:gd name="T64" fmla="*/ 12049 w 12071"/>
                <a:gd name="T65" fmla="*/ 7680 h 8033"/>
                <a:gd name="T66" fmla="*/ 12065 w 12071"/>
                <a:gd name="T67" fmla="*/ 7607 h 8033"/>
                <a:gd name="T68" fmla="*/ 12071 w 12071"/>
                <a:gd name="T69" fmla="*/ 7531 h 8033"/>
                <a:gd name="T70" fmla="*/ 12068 w 12071"/>
                <a:gd name="T71" fmla="*/ 451 h 8033"/>
                <a:gd name="T72" fmla="*/ 12055 w 12071"/>
                <a:gd name="T73" fmla="*/ 377 h 8033"/>
                <a:gd name="T74" fmla="*/ 12032 w 12071"/>
                <a:gd name="T75" fmla="*/ 306 h 8033"/>
                <a:gd name="T76" fmla="*/ 11999 w 12071"/>
                <a:gd name="T77" fmla="*/ 242 h 8033"/>
                <a:gd name="T78" fmla="*/ 11956 w 12071"/>
                <a:gd name="T79" fmla="*/ 183 h 8033"/>
                <a:gd name="T80" fmla="*/ 11906 w 12071"/>
                <a:gd name="T81" fmla="*/ 131 h 8033"/>
                <a:gd name="T82" fmla="*/ 11850 w 12071"/>
                <a:gd name="T83" fmla="*/ 85 h 8033"/>
                <a:gd name="T84" fmla="*/ 11786 w 12071"/>
                <a:gd name="T85" fmla="*/ 49 h 8033"/>
                <a:gd name="T86" fmla="*/ 11718 w 12071"/>
                <a:gd name="T87" fmla="*/ 22 h 8033"/>
                <a:gd name="T88" fmla="*/ 11645 w 12071"/>
                <a:gd name="T89" fmla="*/ 6 h 8033"/>
                <a:gd name="T90" fmla="*/ 11568 w 12071"/>
                <a:gd name="T91" fmla="*/ 0 h 8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2071" h="8033">
                  <a:moveTo>
                    <a:pt x="11568" y="7533"/>
                  </a:moveTo>
                  <a:lnTo>
                    <a:pt x="503" y="7533"/>
                  </a:lnTo>
                  <a:lnTo>
                    <a:pt x="503" y="502"/>
                  </a:lnTo>
                  <a:lnTo>
                    <a:pt x="11568" y="502"/>
                  </a:lnTo>
                  <a:lnTo>
                    <a:pt x="11568" y="7533"/>
                  </a:lnTo>
                  <a:close/>
                  <a:moveTo>
                    <a:pt x="11568" y="0"/>
                  </a:moveTo>
                  <a:lnTo>
                    <a:pt x="503" y="2"/>
                  </a:lnTo>
                  <a:lnTo>
                    <a:pt x="477" y="3"/>
                  </a:lnTo>
                  <a:lnTo>
                    <a:pt x="452" y="5"/>
                  </a:lnTo>
                  <a:lnTo>
                    <a:pt x="426" y="8"/>
                  </a:lnTo>
                  <a:lnTo>
                    <a:pt x="401" y="12"/>
                  </a:lnTo>
                  <a:lnTo>
                    <a:pt x="377" y="18"/>
                  </a:lnTo>
                  <a:lnTo>
                    <a:pt x="353" y="24"/>
                  </a:lnTo>
                  <a:lnTo>
                    <a:pt x="330" y="32"/>
                  </a:lnTo>
                  <a:lnTo>
                    <a:pt x="307" y="41"/>
                  </a:lnTo>
                  <a:lnTo>
                    <a:pt x="285" y="51"/>
                  </a:lnTo>
                  <a:lnTo>
                    <a:pt x="263" y="62"/>
                  </a:lnTo>
                  <a:lnTo>
                    <a:pt x="242" y="74"/>
                  </a:lnTo>
                  <a:lnTo>
                    <a:pt x="221" y="87"/>
                  </a:lnTo>
                  <a:lnTo>
                    <a:pt x="202" y="102"/>
                  </a:lnTo>
                  <a:lnTo>
                    <a:pt x="183" y="116"/>
                  </a:lnTo>
                  <a:lnTo>
                    <a:pt x="165" y="132"/>
                  </a:lnTo>
                  <a:lnTo>
                    <a:pt x="147" y="148"/>
                  </a:lnTo>
                  <a:lnTo>
                    <a:pt x="131" y="166"/>
                  </a:lnTo>
                  <a:lnTo>
                    <a:pt x="115" y="184"/>
                  </a:lnTo>
                  <a:lnTo>
                    <a:pt x="99" y="202"/>
                  </a:lnTo>
                  <a:lnTo>
                    <a:pt x="85" y="222"/>
                  </a:lnTo>
                  <a:lnTo>
                    <a:pt x="72" y="242"/>
                  </a:lnTo>
                  <a:lnTo>
                    <a:pt x="60" y="263"/>
                  </a:lnTo>
                  <a:lnTo>
                    <a:pt x="49" y="284"/>
                  </a:lnTo>
                  <a:lnTo>
                    <a:pt x="39" y="307"/>
                  </a:lnTo>
                  <a:lnTo>
                    <a:pt x="30" y="329"/>
                  </a:lnTo>
                  <a:lnTo>
                    <a:pt x="22" y="353"/>
                  </a:lnTo>
                  <a:lnTo>
                    <a:pt x="16" y="377"/>
                  </a:lnTo>
                  <a:lnTo>
                    <a:pt x="10" y="401"/>
                  </a:lnTo>
                  <a:lnTo>
                    <a:pt x="6" y="426"/>
                  </a:lnTo>
                  <a:lnTo>
                    <a:pt x="3" y="451"/>
                  </a:lnTo>
                  <a:lnTo>
                    <a:pt x="1" y="476"/>
                  </a:lnTo>
                  <a:lnTo>
                    <a:pt x="0" y="502"/>
                  </a:lnTo>
                  <a:lnTo>
                    <a:pt x="0" y="7531"/>
                  </a:lnTo>
                  <a:lnTo>
                    <a:pt x="1" y="7557"/>
                  </a:lnTo>
                  <a:lnTo>
                    <a:pt x="3" y="7582"/>
                  </a:lnTo>
                  <a:lnTo>
                    <a:pt x="6" y="7607"/>
                  </a:lnTo>
                  <a:lnTo>
                    <a:pt x="10" y="7632"/>
                  </a:lnTo>
                  <a:lnTo>
                    <a:pt x="16" y="7656"/>
                  </a:lnTo>
                  <a:lnTo>
                    <a:pt x="22" y="7680"/>
                  </a:lnTo>
                  <a:lnTo>
                    <a:pt x="30" y="7703"/>
                  </a:lnTo>
                  <a:lnTo>
                    <a:pt x="39" y="7726"/>
                  </a:lnTo>
                  <a:lnTo>
                    <a:pt x="49" y="7749"/>
                  </a:lnTo>
                  <a:lnTo>
                    <a:pt x="60" y="7771"/>
                  </a:lnTo>
                  <a:lnTo>
                    <a:pt x="72" y="7792"/>
                  </a:lnTo>
                  <a:lnTo>
                    <a:pt x="85" y="7812"/>
                  </a:lnTo>
                  <a:lnTo>
                    <a:pt x="99" y="7831"/>
                  </a:lnTo>
                  <a:lnTo>
                    <a:pt x="115" y="7850"/>
                  </a:lnTo>
                  <a:lnTo>
                    <a:pt x="131" y="7868"/>
                  </a:lnTo>
                  <a:lnTo>
                    <a:pt x="147" y="7886"/>
                  </a:lnTo>
                  <a:lnTo>
                    <a:pt x="165" y="7902"/>
                  </a:lnTo>
                  <a:lnTo>
                    <a:pt x="183" y="7918"/>
                  </a:lnTo>
                  <a:lnTo>
                    <a:pt x="202" y="7933"/>
                  </a:lnTo>
                  <a:lnTo>
                    <a:pt x="221" y="7947"/>
                  </a:lnTo>
                  <a:lnTo>
                    <a:pt x="242" y="7960"/>
                  </a:lnTo>
                  <a:lnTo>
                    <a:pt x="263" y="7972"/>
                  </a:lnTo>
                  <a:lnTo>
                    <a:pt x="285" y="7983"/>
                  </a:lnTo>
                  <a:lnTo>
                    <a:pt x="307" y="7994"/>
                  </a:lnTo>
                  <a:lnTo>
                    <a:pt x="330" y="8003"/>
                  </a:lnTo>
                  <a:lnTo>
                    <a:pt x="353" y="8011"/>
                  </a:lnTo>
                  <a:lnTo>
                    <a:pt x="377" y="8017"/>
                  </a:lnTo>
                  <a:lnTo>
                    <a:pt x="401" y="8023"/>
                  </a:lnTo>
                  <a:lnTo>
                    <a:pt x="426" y="8027"/>
                  </a:lnTo>
                  <a:lnTo>
                    <a:pt x="452" y="8030"/>
                  </a:lnTo>
                  <a:lnTo>
                    <a:pt x="477" y="8032"/>
                  </a:lnTo>
                  <a:lnTo>
                    <a:pt x="503" y="8033"/>
                  </a:lnTo>
                  <a:lnTo>
                    <a:pt x="11568" y="8033"/>
                  </a:lnTo>
                  <a:lnTo>
                    <a:pt x="11594" y="8032"/>
                  </a:lnTo>
                  <a:lnTo>
                    <a:pt x="11619" y="8030"/>
                  </a:lnTo>
                  <a:lnTo>
                    <a:pt x="11645" y="8027"/>
                  </a:lnTo>
                  <a:lnTo>
                    <a:pt x="11670" y="8023"/>
                  </a:lnTo>
                  <a:lnTo>
                    <a:pt x="11694" y="8017"/>
                  </a:lnTo>
                  <a:lnTo>
                    <a:pt x="11718" y="8011"/>
                  </a:lnTo>
                  <a:lnTo>
                    <a:pt x="11741" y="8003"/>
                  </a:lnTo>
                  <a:lnTo>
                    <a:pt x="11764" y="7994"/>
                  </a:lnTo>
                  <a:lnTo>
                    <a:pt x="11786" y="7983"/>
                  </a:lnTo>
                  <a:lnTo>
                    <a:pt x="11809" y="7972"/>
                  </a:lnTo>
                  <a:lnTo>
                    <a:pt x="11829" y="7960"/>
                  </a:lnTo>
                  <a:lnTo>
                    <a:pt x="11850" y="7947"/>
                  </a:lnTo>
                  <a:lnTo>
                    <a:pt x="11869" y="7933"/>
                  </a:lnTo>
                  <a:lnTo>
                    <a:pt x="11888" y="7918"/>
                  </a:lnTo>
                  <a:lnTo>
                    <a:pt x="11906" y="7902"/>
                  </a:lnTo>
                  <a:lnTo>
                    <a:pt x="11924" y="7886"/>
                  </a:lnTo>
                  <a:lnTo>
                    <a:pt x="11940" y="7868"/>
                  </a:lnTo>
                  <a:lnTo>
                    <a:pt x="11956" y="7850"/>
                  </a:lnTo>
                  <a:lnTo>
                    <a:pt x="11972" y="7831"/>
                  </a:lnTo>
                  <a:lnTo>
                    <a:pt x="11986" y="7812"/>
                  </a:lnTo>
                  <a:lnTo>
                    <a:pt x="11999" y="7792"/>
                  </a:lnTo>
                  <a:lnTo>
                    <a:pt x="12011" y="7771"/>
                  </a:lnTo>
                  <a:lnTo>
                    <a:pt x="12022" y="7749"/>
                  </a:lnTo>
                  <a:lnTo>
                    <a:pt x="12032" y="7726"/>
                  </a:lnTo>
                  <a:lnTo>
                    <a:pt x="12041" y="7703"/>
                  </a:lnTo>
                  <a:lnTo>
                    <a:pt x="12049" y="7680"/>
                  </a:lnTo>
                  <a:lnTo>
                    <a:pt x="12055" y="7656"/>
                  </a:lnTo>
                  <a:lnTo>
                    <a:pt x="12061" y="7632"/>
                  </a:lnTo>
                  <a:lnTo>
                    <a:pt x="12065" y="7607"/>
                  </a:lnTo>
                  <a:lnTo>
                    <a:pt x="12068" y="7582"/>
                  </a:lnTo>
                  <a:lnTo>
                    <a:pt x="12070" y="7557"/>
                  </a:lnTo>
                  <a:lnTo>
                    <a:pt x="12071" y="7531"/>
                  </a:lnTo>
                  <a:lnTo>
                    <a:pt x="12071" y="502"/>
                  </a:lnTo>
                  <a:lnTo>
                    <a:pt x="12070" y="476"/>
                  </a:lnTo>
                  <a:lnTo>
                    <a:pt x="12068" y="451"/>
                  </a:lnTo>
                  <a:lnTo>
                    <a:pt x="12065" y="426"/>
                  </a:lnTo>
                  <a:lnTo>
                    <a:pt x="12061" y="401"/>
                  </a:lnTo>
                  <a:lnTo>
                    <a:pt x="12055" y="377"/>
                  </a:lnTo>
                  <a:lnTo>
                    <a:pt x="12049" y="353"/>
                  </a:lnTo>
                  <a:lnTo>
                    <a:pt x="12041" y="329"/>
                  </a:lnTo>
                  <a:lnTo>
                    <a:pt x="12032" y="306"/>
                  </a:lnTo>
                  <a:lnTo>
                    <a:pt x="12022" y="284"/>
                  </a:lnTo>
                  <a:lnTo>
                    <a:pt x="12011" y="263"/>
                  </a:lnTo>
                  <a:lnTo>
                    <a:pt x="11999" y="242"/>
                  </a:lnTo>
                  <a:lnTo>
                    <a:pt x="11986" y="221"/>
                  </a:lnTo>
                  <a:lnTo>
                    <a:pt x="11972" y="202"/>
                  </a:lnTo>
                  <a:lnTo>
                    <a:pt x="11956" y="183"/>
                  </a:lnTo>
                  <a:lnTo>
                    <a:pt x="11940" y="165"/>
                  </a:lnTo>
                  <a:lnTo>
                    <a:pt x="11924" y="147"/>
                  </a:lnTo>
                  <a:lnTo>
                    <a:pt x="11906" y="131"/>
                  </a:lnTo>
                  <a:lnTo>
                    <a:pt x="11888" y="115"/>
                  </a:lnTo>
                  <a:lnTo>
                    <a:pt x="11869" y="100"/>
                  </a:lnTo>
                  <a:lnTo>
                    <a:pt x="11850" y="85"/>
                  </a:lnTo>
                  <a:lnTo>
                    <a:pt x="11829" y="72"/>
                  </a:lnTo>
                  <a:lnTo>
                    <a:pt x="11809" y="60"/>
                  </a:lnTo>
                  <a:lnTo>
                    <a:pt x="11786" y="49"/>
                  </a:lnTo>
                  <a:lnTo>
                    <a:pt x="11764" y="39"/>
                  </a:lnTo>
                  <a:lnTo>
                    <a:pt x="11741" y="30"/>
                  </a:lnTo>
                  <a:lnTo>
                    <a:pt x="11718" y="22"/>
                  </a:lnTo>
                  <a:lnTo>
                    <a:pt x="11694" y="16"/>
                  </a:lnTo>
                  <a:lnTo>
                    <a:pt x="11670" y="10"/>
                  </a:lnTo>
                  <a:lnTo>
                    <a:pt x="11645" y="6"/>
                  </a:lnTo>
                  <a:lnTo>
                    <a:pt x="11619" y="3"/>
                  </a:lnTo>
                  <a:lnTo>
                    <a:pt x="11594" y="1"/>
                  </a:lnTo>
                  <a:lnTo>
                    <a:pt x="1156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id-ID" sz="1350"/>
            </a:p>
          </p:txBody>
        </p:sp>
        <p:sp>
          <p:nvSpPr>
            <p:cNvPr id="107" name="Freeform 92"/>
            <p:cNvSpPr>
              <a:spLocks noEditPoints="1"/>
            </p:cNvSpPr>
            <p:nvPr>
              <p:custDataLst>
                <p:tags r:id="rId24"/>
              </p:custDataLst>
            </p:nvPr>
          </p:nvSpPr>
          <p:spPr bwMode="auto">
            <a:xfrm>
              <a:off x="6964363" y="2108200"/>
              <a:ext cx="690562" cy="646113"/>
            </a:xfrm>
            <a:custGeom>
              <a:avLst/>
              <a:gdLst>
                <a:gd name="T0" fmla="*/ 15066 w 16095"/>
                <a:gd name="T1" fmla="*/ 11696 h 15059"/>
                <a:gd name="T2" fmla="*/ 14988 w 16095"/>
                <a:gd name="T3" fmla="*/ 11847 h 15059"/>
                <a:gd name="T4" fmla="*/ 14867 w 16095"/>
                <a:gd name="T5" fmla="*/ 11963 h 15059"/>
                <a:gd name="T6" fmla="*/ 14712 w 16095"/>
                <a:gd name="T7" fmla="*/ 12033 h 15059"/>
                <a:gd name="T8" fmla="*/ 6036 w 16095"/>
                <a:gd name="T9" fmla="*/ 12049 h 15059"/>
                <a:gd name="T10" fmla="*/ 1359 w 16095"/>
                <a:gd name="T11" fmla="*/ 12027 h 15059"/>
                <a:gd name="T12" fmla="*/ 1208 w 16095"/>
                <a:gd name="T13" fmla="*/ 11949 h 15059"/>
                <a:gd name="T14" fmla="*/ 1091 w 16095"/>
                <a:gd name="T15" fmla="*/ 11828 h 15059"/>
                <a:gd name="T16" fmla="*/ 1022 w 16095"/>
                <a:gd name="T17" fmla="*/ 11672 h 15059"/>
                <a:gd name="T18" fmla="*/ 1007 w 16095"/>
                <a:gd name="T19" fmla="*/ 1480 h 15059"/>
                <a:gd name="T20" fmla="*/ 1045 w 16095"/>
                <a:gd name="T21" fmla="*/ 1310 h 15059"/>
                <a:gd name="T22" fmla="*/ 1137 w 16095"/>
                <a:gd name="T23" fmla="*/ 1169 h 15059"/>
                <a:gd name="T24" fmla="*/ 1268 w 16095"/>
                <a:gd name="T25" fmla="*/ 1064 h 15059"/>
                <a:gd name="T26" fmla="*/ 1432 w 16095"/>
                <a:gd name="T27" fmla="*/ 1010 h 15059"/>
                <a:gd name="T28" fmla="*/ 14663 w 16095"/>
                <a:gd name="T29" fmla="*/ 1010 h 15059"/>
                <a:gd name="T30" fmla="*/ 14826 w 16095"/>
                <a:gd name="T31" fmla="*/ 1064 h 15059"/>
                <a:gd name="T32" fmla="*/ 14958 w 16095"/>
                <a:gd name="T33" fmla="*/ 1169 h 15059"/>
                <a:gd name="T34" fmla="*/ 15050 w 16095"/>
                <a:gd name="T35" fmla="*/ 1310 h 15059"/>
                <a:gd name="T36" fmla="*/ 15088 w 16095"/>
                <a:gd name="T37" fmla="*/ 1480 h 15059"/>
                <a:gd name="T38" fmla="*/ 1279 w 16095"/>
                <a:gd name="T39" fmla="*/ 17 h 15059"/>
                <a:gd name="T40" fmla="*/ 790 w 16095"/>
                <a:gd name="T41" fmla="*/ 182 h 15059"/>
                <a:gd name="T42" fmla="*/ 391 w 16095"/>
                <a:gd name="T43" fmla="*/ 493 h 15059"/>
                <a:gd name="T44" fmla="*/ 119 w 16095"/>
                <a:gd name="T45" fmla="*/ 920 h 15059"/>
                <a:gd name="T46" fmla="*/ 2 w 16095"/>
                <a:gd name="T47" fmla="*/ 1429 h 15059"/>
                <a:gd name="T48" fmla="*/ 47 w 16095"/>
                <a:gd name="T49" fmla="*/ 11922 h 15059"/>
                <a:gd name="T50" fmla="*/ 257 w 16095"/>
                <a:gd name="T51" fmla="*/ 12387 h 15059"/>
                <a:gd name="T52" fmla="*/ 604 w 16095"/>
                <a:gd name="T53" fmla="*/ 12752 h 15059"/>
                <a:gd name="T54" fmla="*/ 1056 w 16095"/>
                <a:gd name="T55" fmla="*/ 12984 h 15059"/>
                <a:gd name="T56" fmla="*/ 6539 w 16095"/>
                <a:gd name="T57" fmla="*/ 13053 h 15059"/>
                <a:gd name="T58" fmla="*/ 3299 w 16095"/>
                <a:gd name="T59" fmla="*/ 14106 h 15059"/>
                <a:gd name="T60" fmla="*/ 3180 w 16095"/>
                <a:gd name="T61" fmla="*/ 14188 h 15059"/>
                <a:gd name="T62" fmla="*/ 3089 w 16095"/>
                <a:gd name="T63" fmla="*/ 14299 h 15059"/>
                <a:gd name="T64" fmla="*/ 3034 w 16095"/>
                <a:gd name="T65" fmla="*/ 14431 h 15059"/>
                <a:gd name="T66" fmla="*/ 3019 w 16095"/>
                <a:gd name="T67" fmla="*/ 14583 h 15059"/>
                <a:gd name="T68" fmla="*/ 3057 w 16095"/>
                <a:gd name="T69" fmla="*/ 14753 h 15059"/>
                <a:gd name="T70" fmla="*/ 3149 w 16095"/>
                <a:gd name="T71" fmla="*/ 14894 h 15059"/>
                <a:gd name="T72" fmla="*/ 3280 w 16095"/>
                <a:gd name="T73" fmla="*/ 14999 h 15059"/>
                <a:gd name="T74" fmla="*/ 3444 w 16095"/>
                <a:gd name="T75" fmla="*/ 15053 h 15059"/>
                <a:gd name="T76" fmla="*/ 12651 w 16095"/>
                <a:gd name="T77" fmla="*/ 15053 h 15059"/>
                <a:gd name="T78" fmla="*/ 12814 w 16095"/>
                <a:gd name="T79" fmla="*/ 14999 h 15059"/>
                <a:gd name="T80" fmla="*/ 12946 w 16095"/>
                <a:gd name="T81" fmla="*/ 14894 h 15059"/>
                <a:gd name="T82" fmla="*/ 13038 w 16095"/>
                <a:gd name="T83" fmla="*/ 14753 h 15059"/>
                <a:gd name="T84" fmla="*/ 13076 w 16095"/>
                <a:gd name="T85" fmla="*/ 14583 h 15059"/>
                <a:gd name="T86" fmla="*/ 13061 w 16095"/>
                <a:gd name="T87" fmla="*/ 14431 h 15059"/>
                <a:gd name="T88" fmla="*/ 13006 w 16095"/>
                <a:gd name="T89" fmla="*/ 14299 h 15059"/>
                <a:gd name="T90" fmla="*/ 12915 w 16095"/>
                <a:gd name="T91" fmla="*/ 14188 h 15059"/>
                <a:gd name="T92" fmla="*/ 12796 w 16095"/>
                <a:gd name="T93" fmla="*/ 14106 h 15059"/>
                <a:gd name="T94" fmla="*/ 9556 w 16095"/>
                <a:gd name="T95" fmla="*/ 13053 h 15059"/>
                <a:gd name="T96" fmla="*/ 15039 w 16095"/>
                <a:gd name="T97" fmla="*/ 12984 h 15059"/>
                <a:gd name="T98" fmla="*/ 15491 w 16095"/>
                <a:gd name="T99" fmla="*/ 12752 h 15059"/>
                <a:gd name="T100" fmla="*/ 15838 w 16095"/>
                <a:gd name="T101" fmla="*/ 12387 h 15059"/>
                <a:gd name="T102" fmla="*/ 16048 w 16095"/>
                <a:gd name="T103" fmla="*/ 11922 h 15059"/>
                <a:gd name="T104" fmla="*/ 16093 w 16095"/>
                <a:gd name="T105" fmla="*/ 1429 h 15059"/>
                <a:gd name="T106" fmla="*/ 15976 w 16095"/>
                <a:gd name="T107" fmla="*/ 920 h 15059"/>
                <a:gd name="T108" fmla="*/ 15703 w 16095"/>
                <a:gd name="T109" fmla="*/ 493 h 15059"/>
                <a:gd name="T110" fmla="*/ 15305 w 16095"/>
                <a:gd name="T111" fmla="*/ 182 h 15059"/>
                <a:gd name="T112" fmla="*/ 14815 w 16095"/>
                <a:gd name="T113" fmla="*/ 17 h 150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6095" h="15059">
                  <a:moveTo>
                    <a:pt x="15089" y="11547"/>
                  </a:moveTo>
                  <a:lnTo>
                    <a:pt x="15088" y="11573"/>
                  </a:lnTo>
                  <a:lnTo>
                    <a:pt x="15086" y="11598"/>
                  </a:lnTo>
                  <a:lnTo>
                    <a:pt x="15083" y="11623"/>
                  </a:lnTo>
                  <a:lnTo>
                    <a:pt x="15079" y="11648"/>
                  </a:lnTo>
                  <a:lnTo>
                    <a:pt x="15073" y="11672"/>
                  </a:lnTo>
                  <a:lnTo>
                    <a:pt x="15066" y="11696"/>
                  </a:lnTo>
                  <a:lnTo>
                    <a:pt x="15059" y="11719"/>
                  </a:lnTo>
                  <a:lnTo>
                    <a:pt x="15050" y="11743"/>
                  </a:lnTo>
                  <a:lnTo>
                    <a:pt x="15040" y="11765"/>
                  </a:lnTo>
                  <a:lnTo>
                    <a:pt x="15029" y="11786"/>
                  </a:lnTo>
                  <a:lnTo>
                    <a:pt x="15016" y="11807"/>
                  </a:lnTo>
                  <a:lnTo>
                    <a:pt x="15003" y="11828"/>
                  </a:lnTo>
                  <a:lnTo>
                    <a:pt x="14988" y="11847"/>
                  </a:lnTo>
                  <a:lnTo>
                    <a:pt x="14974" y="11866"/>
                  </a:lnTo>
                  <a:lnTo>
                    <a:pt x="14958" y="11884"/>
                  </a:lnTo>
                  <a:lnTo>
                    <a:pt x="14941" y="11902"/>
                  </a:lnTo>
                  <a:lnTo>
                    <a:pt x="14924" y="11918"/>
                  </a:lnTo>
                  <a:lnTo>
                    <a:pt x="14906" y="11934"/>
                  </a:lnTo>
                  <a:lnTo>
                    <a:pt x="14887" y="11949"/>
                  </a:lnTo>
                  <a:lnTo>
                    <a:pt x="14867" y="11963"/>
                  </a:lnTo>
                  <a:lnTo>
                    <a:pt x="14847" y="11977"/>
                  </a:lnTo>
                  <a:lnTo>
                    <a:pt x="14826" y="11989"/>
                  </a:lnTo>
                  <a:lnTo>
                    <a:pt x="14803" y="12000"/>
                  </a:lnTo>
                  <a:lnTo>
                    <a:pt x="14781" y="12010"/>
                  </a:lnTo>
                  <a:lnTo>
                    <a:pt x="14759" y="12019"/>
                  </a:lnTo>
                  <a:lnTo>
                    <a:pt x="14735" y="12027"/>
                  </a:lnTo>
                  <a:lnTo>
                    <a:pt x="14712" y="12033"/>
                  </a:lnTo>
                  <a:lnTo>
                    <a:pt x="14687" y="12039"/>
                  </a:lnTo>
                  <a:lnTo>
                    <a:pt x="14663" y="12043"/>
                  </a:lnTo>
                  <a:lnTo>
                    <a:pt x="14637" y="12047"/>
                  </a:lnTo>
                  <a:lnTo>
                    <a:pt x="14612" y="12048"/>
                  </a:lnTo>
                  <a:lnTo>
                    <a:pt x="14586" y="12049"/>
                  </a:lnTo>
                  <a:lnTo>
                    <a:pt x="10059" y="12049"/>
                  </a:lnTo>
                  <a:lnTo>
                    <a:pt x="6036" y="12049"/>
                  </a:lnTo>
                  <a:lnTo>
                    <a:pt x="1509" y="12049"/>
                  </a:lnTo>
                  <a:lnTo>
                    <a:pt x="1483" y="12048"/>
                  </a:lnTo>
                  <a:lnTo>
                    <a:pt x="1458" y="12047"/>
                  </a:lnTo>
                  <a:lnTo>
                    <a:pt x="1432" y="12043"/>
                  </a:lnTo>
                  <a:lnTo>
                    <a:pt x="1407" y="12039"/>
                  </a:lnTo>
                  <a:lnTo>
                    <a:pt x="1383" y="12033"/>
                  </a:lnTo>
                  <a:lnTo>
                    <a:pt x="1359" y="12027"/>
                  </a:lnTo>
                  <a:lnTo>
                    <a:pt x="1336" y="12019"/>
                  </a:lnTo>
                  <a:lnTo>
                    <a:pt x="1313" y="12010"/>
                  </a:lnTo>
                  <a:lnTo>
                    <a:pt x="1291" y="12000"/>
                  </a:lnTo>
                  <a:lnTo>
                    <a:pt x="1268" y="11989"/>
                  </a:lnTo>
                  <a:lnTo>
                    <a:pt x="1248" y="11977"/>
                  </a:lnTo>
                  <a:lnTo>
                    <a:pt x="1227" y="11963"/>
                  </a:lnTo>
                  <a:lnTo>
                    <a:pt x="1208" y="11949"/>
                  </a:lnTo>
                  <a:lnTo>
                    <a:pt x="1189" y="11934"/>
                  </a:lnTo>
                  <a:lnTo>
                    <a:pt x="1171" y="11918"/>
                  </a:lnTo>
                  <a:lnTo>
                    <a:pt x="1153" y="11902"/>
                  </a:lnTo>
                  <a:lnTo>
                    <a:pt x="1137" y="11884"/>
                  </a:lnTo>
                  <a:lnTo>
                    <a:pt x="1121" y="11866"/>
                  </a:lnTo>
                  <a:lnTo>
                    <a:pt x="1106" y="11847"/>
                  </a:lnTo>
                  <a:lnTo>
                    <a:pt x="1091" y="11828"/>
                  </a:lnTo>
                  <a:lnTo>
                    <a:pt x="1078" y="11807"/>
                  </a:lnTo>
                  <a:lnTo>
                    <a:pt x="1066" y="11786"/>
                  </a:lnTo>
                  <a:lnTo>
                    <a:pt x="1055" y="11765"/>
                  </a:lnTo>
                  <a:lnTo>
                    <a:pt x="1045" y="11743"/>
                  </a:lnTo>
                  <a:lnTo>
                    <a:pt x="1036" y="11719"/>
                  </a:lnTo>
                  <a:lnTo>
                    <a:pt x="1028" y="11696"/>
                  </a:lnTo>
                  <a:lnTo>
                    <a:pt x="1022" y="11672"/>
                  </a:lnTo>
                  <a:lnTo>
                    <a:pt x="1016" y="11648"/>
                  </a:lnTo>
                  <a:lnTo>
                    <a:pt x="1012" y="11623"/>
                  </a:lnTo>
                  <a:lnTo>
                    <a:pt x="1009" y="11598"/>
                  </a:lnTo>
                  <a:lnTo>
                    <a:pt x="1007" y="11573"/>
                  </a:lnTo>
                  <a:lnTo>
                    <a:pt x="1006" y="11547"/>
                  </a:lnTo>
                  <a:lnTo>
                    <a:pt x="1006" y="1506"/>
                  </a:lnTo>
                  <a:lnTo>
                    <a:pt x="1007" y="1480"/>
                  </a:lnTo>
                  <a:lnTo>
                    <a:pt x="1009" y="1455"/>
                  </a:lnTo>
                  <a:lnTo>
                    <a:pt x="1012" y="1430"/>
                  </a:lnTo>
                  <a:lnTo>
                    <a:pt x="1016" y="1405"/>
                  </a:lnTo>
                  <a:lnTo>
                    <a:pt x="1022" y="1381"/>
                  </a:lnTo>
                  <a:lnTo>
                    <a:pt x="1028" y="1356"/>
                  </a:lnTo>
                  <a:lnTo>
                    <a:pt x="1036" y="1333"/>
                  </a:lnTo>
                  <a:lnTo>
                    <a:pt x="1045" y="1310"/>
                  </a:lnTo>
                  <a:lnTo>
                    <a:pt x="1055" y="1288"/>
                  </a:lnTo>
                  <a:lnTo>
                    <a:pt x="1066" y="1267"/>
                  </a:lnTo>
                  <a:lnTo>
                    <a:pt x="1078" y="1246"/>
                  </a:lnTo>
                  <a:lnTo>
                    <a:pt x="1091" y="1225"/>
                  </a:lnTo>
                  <a:lnTo>
                    <a:pt x="1106" y="1206"/>
                  </a:lnTo>
                  <a:lnTo>
                    <a:pt x="1121" y="1187"/>
                  </a:lnTo>
                  <a:lnTo>
                    <a:pt x="1137" y="1169"/>
                  </a:lnTo>
                  <a:lnTo>
                    <a:pt x="1153" y="1151"/>
                  </a:lnTo>
                  <a:lnTo>
                    <a:pt x="1171" y="1135"/>
                  </a:lnTo>
                  <a:lnTo>
                    <a:pt x="1189" y="1119"/>
                  </a:lnTo>
                  <a:lnTo>
                    <a:pt x="1208" y="1103"/>
                  </a:lnTo>
                  <a:lnTo>
                    <a:pt x="1227" y="1090"/>
                  </a:lnTo>
                  <a:lnTo>
                    <a:pt x="1248" y="1077"/>
                  </a:lnTo>
                  <a:lnTo>
                    <a:pt x="1268" y="1064"/>
                  </a:lnTo>
                  <a:lnTo>
                    <a:pt x="1291" y="1053"/>
                  </a:lnTo>
                  <a:lnTo>
                    <a:pt x="1313" y="1043"/>
                  </a:lnTo>
                  <a:lnTo>
                    <a:pt x="1336" y="1034"/>
                  </a:lnTo>
                  <a:lnTo>
                    <a:pt x="1359" y="1027"/>
                  </a:lnTo>
                  <a:lnTo>
                    <a:pt x="1383" y="1020"/>
                  </a:lnTo>
                  <a:lnTo>
                    <a:pt x="1407" y="1014"/>
                  </a:lnTo>
                  <a:lnTo>
                    <a:pt x="1432" y="1010"/>
                  </a:lnTo>
                  <a:lnTo>
                    <a:pt x="1458" y="1007"/>
                  </a:lnTo>
                  <a:lnTo>
                    <a:pt x="1483" y="1005"/>
                  </a:lnTo>
                  <a:lnTo>
                    <a:pt x="1509" y="1004"/>
                  </a:lnTo>
                  <a:lnTo>
                    <a:pt x="14586" y="1004"/>
                  </a:lnTo>
                  <a:lnTo>
                    <a:pt x="14612" y="1005"/>
                  </a:lnTo>
                  <a:lnTo>
                    <a:pt x="14637" y="1007"/>
                  </a:lnTo>
                  <a:lnTo>
                    <a:pt x="14663" y="1010"/>
                  </a:lnTo>
                  <a:lnTo>
                    <a:pt x="14687" y="1014"/>
                  </a:lnTo>
                  <a:lnTo>
                    <a:pt x="14712" y="1020"/>
                  </a:lnTo>
                  <a:lnTo>
                    <a:pt x="14735" y="1027"/>
                  </a:lnTo>
                  <a:lnTo>
                    <a:pt x="14759" y="1034"/>
                  </a:lnTo>
                  <a:lnTo>
                    <a:pt x="14781" y="1043"/>
                  </a:lnTo>
                  <a:lnTo>
                    <a:pt x="14803" y="1053"/>
                  </a:lnTo>
                  <a:lnTo>
                    <a:pt x="14826" y="1064"/>
                  </a:lnTo>
                  <a:lnTo>
                    <a:pt x="14847" y="1077"/>
                  </a:lnTo>
                  <a:lnTo>
                    <a:pt x="14867" y="1090"/>
                  </a:lnTo>
                  <a:lnTo>
                    <a:pt x="14887" y="1103"/>
                  </a:lnTo>
                  <a:lnTo>
                    <a:pt x="14906" y="1119"/>
                  </a:lnTo>
                  <a:lnTo>
                    <a:pt x="14924" y="1135"/>
                  </a:lnTo>
                  <a:lnTo>
                    <a:pt x="14941" y="1151"/>
                  </a:lnTo>
                  <a:lnTo>
                    <a:pt x="14958" y="1169"/>
                  </a:lnTo>
                  <a:lnTo>
                    <a:pt x="14974" y="1187"/>
                  </a:lnTo>
                  <a:lnTo>
                    <a:pt x="14988" y="1206"/>
                  </a:lnTo>
                  <a:lnTo>
                    <a:pt x="15003" y="1225"/>
                  </a:lnTo>
                  <a:lnTo>
                    <a:pt x="15016" y="1246"/>
                  </a:lnTo>
                  <a:lnTo>
                    <a:pt x="15029" y="1267"/>
                  </a:lnTo>
                  <a:lnTo>
                    <a:pt x="15040" y="1288"/>
                  </a:lnTo>
                  <a:lnTo>
                    <a:pt x="15050" y="1310"/>
                  </a:lnTo>
                  <a:lnTo>
                    <a:pt x="15059" y="1333"/>
                  </a:lnTo>
                  <a:lnTo>
                    <a:pt x="15066" y="1356"/>
                  </a:lnTo>
                  <a:lnTo>
                    <a:pt x="15073" y="1381"/>
                  </a:lnTo>
                  <a:lnTo>
                    <a:pt x="15079" y="1405"/>
                  </a:lnTo>
                  <a:lnTo>
                    <a:pt x="15083" y="1430"/>
                  </a:lnTo>
                  <a:lnTo>
                    <a:pt x="15086" y="1455"/>
                  </a:lnTo>
                  <a:lnTo>
                    <a:pt x="15088" y="1480"/>
                  </a:lnTo>
                  <a:lnTo>
                    <a:pt x="15089" y="1506"/>
                  </a:lnTo>
                  <a:lnTo>
                    <a:pt x="15089" y="11547"/>
                  </a:lnTo>
                  <a:close/>
                  <a:moveTo>
                    <a:pt x="14586" y="0"/>
                  </a:moveTo>
                  <a:lnTo>
                    <a:pt x="1509" y="0"/>
                  </a:lnTo>
                  <a:lnTo>
                    <a:pt x="1431" y="2"/>
                  </a:lnTo>
                  <a:lnTo>
                    <a:pt x="1354" y="8"/>
                  </a:lnTo>
                  <a:lnTo>
                    <a:pt x="1279" y="17"/>
                  </a:lnTo>
                  <a:lnTo>
                    <a:pt x="1204" y="30"/>
                  </a:lnTo>
                  <a:lnTo>
                    <a:pt x="1132" y="47"/>
                  </a:lnTo>
                  <a:lnTo>
                    <a:pt x="1060" y="67"/>
                  </a:lnTo>
                  <a:lnTo>
                    <a:pt x="990" y="91"/>
                  </a:lnTo>
                  <a:lnTo>
                    <a:pt x="921" y="118"/>
                  </a:lnTo>
                  <a:lnTo>
                    <a:pt x="854" y="149"/>
                  </a:lnTo>
                  <a:lnTo>
                    <a:pt x="790" y="182"/>
                  </a:lnTo>
                  <a:lnTo>
                    <a:pt x="726" y="218"/>
                  </a:lnTo>
                  <a:lnTo>
                    <a:pt x="665" y="257"/>
                  </a:lnTo>
                  <a:lnTo>
                    <a:pt x="606" y="299"/>
                  </a:lnTo>
                  <a:lnTo>
                    <a:pt x="549" y="344"/>
                  </a:lnTo>
                  <a:lnTo>
                    <a:pt x="494" y="392"/>
                  </a:lnTo>
                  <a:lnTo>
                    <a:pt x="442" y="441"/>
                  </a:lnTo>
                  <a:lnTo>
                    <a:pt x="391" y="493"/>
                  </a:lnTo>
                  <a:lnTo>
                    <a:pt x="344" y="548"/>
                  </a:lnTo>
                  <a:lnTo>
                    <a:pt x="300" y="605"/>
                  </a:lnTo>
                  <a:lnTo>
                    <a:pt x="258" y="664"/>
                  </a:lnTo>
                  <a:lnTo>
                    <a:pt x="218" y="725"/>
                  </a:lnTo>
                  <a:lnTo>
                    <a:pt x="182" y="788"/>
                  </a:lnTo>
                  <a:lnTo>
                    <a:pt x="149" y="853"/>
                  </a:lnTo>
                  <a:lnTo>
                    <a:pt x="119" y="920"/>
                  </a:lnTo>
                  <a:lnTo>
                    <a:pt x="92" y="988"/>
                  </a:lnTo>
                  <a:lnTo>
                    <a:pt x="67" y="1058"/>
                  </a:lnTo>
                  <a:lnTo>
                    <a:pt x="47" y="1130"/>
                  </a:lnTo>
                  <a:lnTo>
                    <a:pt x="30" y="1203"/>
                  </a:lnTo>
                  <a:lnTo>
                    <a:pt x="17" y="1277"/>
                  </a:lnTo>
                  <a:lnTo>
                    <a:pt x="8" y="1352"/>
                  </a:lnTo>
                  <a:lnTo>
                    <a:pt x="2" y="1429"/>
                  </a:lnTo>
                  <a:lnTo>
                    <a:pt x="0" y="1506"/>
                  </a:lnTo>
                  <a:lnTo>
                    <a:pt x="0" y="11547"/>
                  </a:lnTo>
                  <a:lnTo>
                    <a:pt x="2" y="11624"/>
                  </a:lnTo>
                  <a:lnTo>
                    <a:pt x="8" y="11700"/>
                  </a:lnTo>
                  <a:lnTo>
                    <a:pt x="17" y="11776"/>
                  </a:lnTo>
                  <a:lnTo>
                    <a:pt x="30" y="11850"/>
                  </a:lnTo>
                  <a:lnTo>
                    <a:pt x="47" y="11922"/>
                  </a:lnTo>
                  <a:lnTo>
                    <a:pt x="67" y="11994"/>
                  </a:lnTo>
                  <a:lnTo>
                    <a:pt x="92" y="12064"/>
                  </a:lnTo>
                  <a:lnTo>
                    <a:pt x="118" y="12132"/>
                  </a:lnTo>
                  <a:lnTo>
                    <a:pt x="148" y="12198"/>
                  </a:lnTo>
                  <a:lnTo>
                    <a:pt x="181" y="12264"/>
                  </a:lnTo>
                  <a:lnTo>
                    <a:pt x="217" y="12326"/>
                  </a:lnTo>
                  <a:lnTo>
                    <a:pt x="257" y="12387"/>
                  </a:lnTo>
                  <a:lnTo>
                    <a:pt x="299" y="12446"/>
                  </a:lnTo>
                  <a:lnTo>
                    <a:pt x="343" y="12504"/>
                  </a:lnTo>
                  <a:lnTo>
                    <a:pt x="390" y="12558"/>
                  </a:lnTo>
                  <a:lnTo>
                    <a:pt x="441" y="12610"/>
                  </a:lnTo>
                  <a:lnTo>
                    <a:pt x="493" y="12660"/>
                  </a:lnTo>
                  <a:lnTo>
                    <a:pt x="547" y="12707"/>
                  </a:lnTo>
                  <a:lnTo>
                    <a:pt x="604" y="12752"/>
                  </a:lnTo>
                  <a:lnTo>
                    <a:pt x="663" y="12794"/>
                  </a:lnTo>
                  <a:lnTo>
                    <a:pt x="724" y="12833"/>
                  </a:lnTo>
                  <a:lnTo>
                    <a:pt x="787" y="12869"/>
                  </a:lnTo>
                  <a:lnTo>
                    <a:pt x="852" y="12902"/>
                  </a:lnTo>
                  <a:lnTo>
                    <a:pt x="918" y="12933"/>
                  </a:lnTo>
                  <a:lnTo>
                    <a:pt x="987" y="12959"/>
                  </a:lnTo>
                  <a:lnTo>
                    <a:pt x="1056" y="12984"/>
                  </a:lnTo>
                  <a:lnTo>
                    <a:pt x="1128" y="13004"/>
                  </a:lnTo>
                  <a:lnTo>
                    <a:pt x="1201" y="13021"/>
                  </a:lnTo>
                  <a:lnTo>
                    <a:pt x="1275" y="13035"/>
                  </a:lnTo>
                  <a:lnTo>
                    <a:pt x="1350" y="13044"/>
                  </a:lnTo>
                  <a:lnTo>
                    <a:pt x="1426" y="13050"/>
                  </a:lnTo>
                  <a:lnTo>
                    <a:pt x="1504" y="13053"/>
                  </a:lnTo>
                  <a:lnTo>
                    <a:pt x="6539" y="13053"/>
                  </a:lnTo>
                  <a:lnTo>
                    <a:pt x="6539" y="13663"/>
                  </a:lnTo>
                  <a:lnTo>
                    <a:pt x="3399" y="14070"/>
                  </a:lnTo>
                  <a:lnTo>
                    <a:pt x="3378" y="14076"/>
                  </a:lnTo>
                  <a:lnTo>
                    <a:pt x="3358" y="14082"/>
                  </a:lnTo>
                  <a:lnTo>
                    <a:pt x="3338" y="14090"/>
                  </a:lnTo>
                  <a:lnTo>
                    <a:pt x="3319" y="14098"/>
                  </a:lnTo>
                  <a:lnTo>
                    <a:pt x="3299" y="14106"/>
                  </a:lnTo>
                  <a:lnTo>
                    <a:pt x="3280" y="14116"/>
                  </a:lnTo>
                  <a:lnTo>
                    <a:pt x="3262" y="14126"/>
                  </a:lnTo>
                  <a:lnTo>
                    <a:pt x="3245" y="14137"/>
                  </a:lnTo>
                  <a:lnTo>
                    <a:pt x="3228" y="14149"/>
                  </a:lnTo>
                  <a:lnTo>
                    <a:pt x="3211" y="14161"/>
                  </a:lnTo>
                  <a:lnTo>
                    <a:pt x="3196" y="14174"/>
                  </a:lnTo>
                  <a:lnTo>
                    <a:pt x="3180" y="14188"/>
                  </a:lnTo>
                  <a:lnTo>
                    <a:pt x="3166" y="14203"/>
                  </a:lnTo>
                  <a:lnTo>
                    <a:pt x="3151" y="14217"/>
                  </a:lnTo>
                  <a:lnTo>
                    <a:pt x="3138" y="14233"/>
                  </a:lnTo>
                  <a:lnTo>
                    <a:pt x="3124" y="14249"/>
                  </a:lnTo>
                  <a:lnTo>
                    <a:pt x="3112" y="14265"/>
                  </a:lnTo>
                  <a:lnTo>
                    <a:pt x="3100" y="14282"/>
                  </a:lnTo>
                  <a:lnTo>
                    <a:pt x="3089" y="14299"/>
                  </a:lnTo>
                  <a:lnTo>
                    <a:pt x="3079" y="14316"/>
                  </a:lnTo>
                  <a:lnTo>
                    <a:pt x="3070" y="14335"/>
                  </a:lnTo>
                  <a:lnTo>
                    <a:pt x="3061" y="14353"/>
                  </a:lnTo>
                  <a:lnTo>
                    <a:pt x="3053" y="14372"/>
                  </a:lnTo>
                  <a:lnTo>
                    <a:pt x="3046" y="14391"/>
                  </a:lnTo>
                  <a:lnTo>
                    <a:pt x="3039" y="14411"/>
                  </a:lnTo>
                  <a:lnTo>
                    <a:pt x="3034" y="14431"/>
                  </a:lnTo>
                  <a:lnTo>
                    <a:pt x="3029" y="14452"/>
                  </a:lnTo>
                  <a:lnTo>
                    <a:pt x="3025" y="14473"/>
                  </a:lnTo>
                  <a:lnTo>
                    <a:pt x="3022" y="14493"/>
                  </a:lnTo>
                  <a:lnTo>
                    <a:pt x="3020" y="14514"/>
                  </a:lnTo>
                  <a:lnTo>
                    <a:pt x="3018" y="14536"/>
                  </a:lnTo>
                  <a:lnTo>
                    <a:pt x="3018" y="14557"/>
                  </a:lnTo>
                  <a:lnTo>
                    <a:pt x="3019" y="14583"/>
                  </a:lnTo>
                  <a:lnTo>
                    <a:pt x="3020" y="14608"/>
                  </a:lnTo>
                  <a:lnTo>
                    <a:pt x="3024" y="14633"/>
                  </a:lnTo>
                  <a:lnTo>
                    <a:pt x="3028" y="14658"/>
                  </a:lnTo>
                  <a:lnTo>
                    <a:pt x="3034" y="14682"/>
                  </a:lnTo>
                  <a:lnTo>
                    <a:pt x="3040" y="14707"/>
                  </a:lnTo>
                  <a:lnTo>
                    <a:pt x="3048" y="14730"/>
                  </a:lnTo>
                  <a:lnTo>
                    <a:pt x="3057" y="14753"/>
                  </a:lnTo>
                  <a:lnTo>
                    <a:pt x="3067" y="14775"/>
                  </a:lnTo>
                  <a:lnTo>
                    <a:pt x="3078" y="14797"/>
                  </a:lnTo>
                  <a:lnTo>
                    <a:pt x="3090" y="14818"/>
                  </a:lnTo>
                  <a:lnTo>
                    <a:pt x="3103" y="14838"/>
                  </a:lnTo>
                  <a:lnTo>
                    <a:pt x="3117" y="14857"/>
                  </a:lnTo>
                  <a:lnTo>
                    <a:pt x="3132" y="14876"/>
                  </a:lnTo>
                  <a:lnTo>
                    <a:pt x="3149" y="14894"/>
                  </a:lnTo>
                  <a:lnTo>
                    <a:pt x="3165" y="14912"/>
                  </a:lnTo>
                  <a:lnTo>
                    <a:pt x="3183" y="14928"/>
                  </a:lnTo>
                  <a:lnTo>
                    <a:pt x="3201" y="14945"/>
                  </a:lnTo>
                  <a:lnTo>
                    <a:pt x="3220" y="14960"/>
                  </a:lnTo>
                  <a:lnTo>
                    <a:pt x="3239" y="14974"/>
                  </a:lnTo>
                  <a:lnTo>
                    <a:pt x="3260" y="14987"/>
                  </a:lnTo>
                  <a:lnTo>
                    <a:pt x="3280" y="14999"/>
                  </a:lnTo>
                  <a:lnTo>
                    <a:pt x="3302" y="15010"/>
                  </a:lnTo>
                  <a:lnTo>
                    <a:pt x="3325" y="15020"/>
                  </a:lnTo>
                  <a:lnTo>
                    <a:pt x="3348" y="15029"/>
                  </a:lnTo>
                  <a:lnTo>
                    <a:pt x="3371" y="15037"/>
                  </a:lnTo>
                  <a:lnTo>
                    <a:pt x="3395" y="15043"/>
                  </a:lnTo>
                  <a:lnTo>
                    <a:pt x="3419" y="15049"/>
                  </a:lnTo>
                  <a:lnTo>
                    <a:pt x="3444" y="15053"/>
                  </a:lnTo>
                  <a:lnTo>
                    <a:pt x="3469" y="15056"/>
                  </a:lnTo>
                  <a:lnTo>
                    <a:pt x="3495" y="15058"/>
                  </a:lnTo>
                  <a:lnTo>
                    <a:pt x="3521" y="15059"/>
                  </a:lnTo>
                  <a:lnTo>
                    <a:pt x="12574" y="15059"/>
                  </a:lnTo>
                  <a:lnTo>
                    <a:pt x="12600" y="15058"/>
                  </a:lnTo>
                  <a:lnTo>
                    <a:pt x="12626" y="15056"/>
                  </a:lnTo>
                  <a:lnTo>
                    <a:pt x="12651" y="15053"/>
                  </a:lnTo>
                  <a:lnTo>
                    <a:pt x="12676" y="15049"/>
                  </a:lnTo>
                  <a:lnTo>
                    <a:pt x="12700" y="15043"/>
                  </a:lnTo>
                  <a:lnTo>
                    <a:pt x="12724" y="15037"/>
                  </a:lnTo>
                  <a:lnTo>
                    <a:pt x="12747" y="15029"/>
                  </a:lnTo>
                  <a:lnTo>
                    <a:pt x="12770" y="15020"/>
                  </a:lnTo>
                  <a:lnTo>
                    <a:pt x="12793" y="15010"/>
                  </a:lnTo>
                  <a:lnTo>
                    <a:pt x="12814" y="14999"/>
                  </a:lnTo>
                  <a:lnTo>
                    <a:pt x="12835" y="14987"/>
                  </a:lnTo>
                  <a:lnTo>
                    <a:pt x="12856" y="14974"/>
                  </a:lnTo>
                  <a:lnTo>
                    <a:pt x="12875" y="14960"/>
                  </a:lnTo>
                  <a:lnTo>
                    <a:pt x="12894" y="14945"/>
                  </a:lnTo>
                  <a:lnTo>
                    <a:pt x="12912" y="14928"/>
                  </a:lnTo>
                  <a:lnTo>
                    <a:pt x="12930" y="14912"/>
                  </a:lnTo>
                  <a:lnTo>
                    <a:pt x="12946" y="14894"/>
                  </a:lnTo>
                  <a:lnTo>
                    <a:pt x="12963" y="14876"/>
                  </a:lnTo>
                  <a:lnTo>
                    <a:pt x="12978" y="14857"/>
                  </a:lnTo>
                  <a:lnTo>
                    <a:pt x="12992" y="14838"/>
                  </a:lnTo>
                  <a:lnTo>
                    <a:pt x="13005" y="14818"/>
                  </a:lnTo>
                  <a:lnTo>
                    <a:pt x="13017" y="14797"/>
                  </a:lnTo>
                  <a:lnTo>
                    <a:pt x="13028" y="14775"/>
                  </a:lnTo>
                  <a:lnTo>
                    <a:pt x="13038" y="14753"/>
                  </a:lnTo>
                  <a:lnTo>
                    <a:pt x="13047" y="14730"/>
                  </a:lnTo>
                  <a:lnTo>
                    <a:pt x="13055" y="14707"/>
                  </a:lnTo>
                  <a:lnTo>
                    <a:pt x="13061" y="14682"/>
                  </a:lnTo>
                  <a:lnTo>
                    <a:pt x="13067" y="14658"/>
                  </a:lnTo>
                  <a:lnTo>
                    <a:pt x="13071" y="14633"/>
                  </a:lnTo>
                  <a:lnTo>
                    <a:pt x="13074" y="14608"/>
                  </a:lnTo>
                  <a:lnTo>
                    <a:pt x="13076" y="14583"/>
                  </a:lnTo>
                  <a:lnTo>
                    <a:pt x="13077" y="14557"/>
                  </a:lnTo>
                  <a:lnTo>
                    <a:pt x="13077" y="14536"/>
                  </a:lnTo>
                  <a:lnTo>
                    <a:pt x="13075" y="14514"/>
                  </a:lnTo>
                  <a:lnTo>
                    <a:pt x="13073" y="14493"/>
                  </a:lnTo>
                  <a:lnTo>
                    <a:pt x="13070" y="14473"/>
                  </a:lnTo>
                  <a:lnTo>
                    <a:pt x="13066" y="14452"/>
                  </a:lnTo>
                  <a:lnTo>
                    <a:pt x="13061" y="14431"/>
                  </a:lnTo>
                  <a:lnTo>
                    <a:pt x="13056" y="14411"/>
                  </a:lnTo>
                  <a:lnTo>
                    <a:pt x="13049" y="14391"/>
                  </a:lnTo>
                  <a:lnTo>
                    <a:pt x="13042" y="14372"/>
                  </a:lnTo>
                  <a:lnTo>
                    <a:pt x="13034" y="14353"/>
                  </a:lnTo>
                  <a:lnTo>
                    <a:pt x="13025" y="14335"/>
                  </a:lnTo>
                  <a:lnTo>
                    <a:pt x="13016" y="14316"/>
                  </a:lnTo>
                  <a:lnTo>
                    <a:pt x="13006" y="14299"/>
                  </a:lnTo>
                  <a:lnTo>
                    <a:pt x="12995" y="14282"/>
                  </a:lnTo>
                  <a:lnTo>
                    <a:pt x="12983" y="14265"/>
                  </a:lnTo>
                  <a:lnTo>
                    <a:pt x="12971" y="14249"/>
                  </a:lnTo>
                  <a:lnTo>
                    <a:pt x="12957" y="14233"/>
                  </a:lnTo>
                  <a:lnTo>
                    <a:pt x="12944" y="14217"/>
                  </a:lnTo>
                  <a:lnTo>
                    <a:pt x="12930" y="14203"/>
                  </a:lnTo>
                  <a:lnTo>
                    <a:pt x="12915" y="14188"/>
                  </a:lnTo>
                  <a:lnTo>
                    <a:pt x="12900" y="14174"/>
                  </a:lnTo>
                  <a:lnTo>
                    <a:pt x="12884" y="14161"/>
                  </a:lnTo>
                  <a:lnTo>
                    <a:pt x="12867" y="14149"/>
                  </a:lnTo>
                  <a:lnTo>
                    <a:pt x="12850" y="14137"/>
                  </a:lnTo>
                  <a:lnTo>
                    <a:pt x="12833" y="14126"/>
                  </a:lnTo>
                  <a:lnTo>
                    <a:pt x="12815" y="14116"/>
                  </a:lnTo>
                  <a:lnTo>
                    <a:pt x="12796" y="14106"/>
                  </a:lnTo>
                  <a:lnTo>
                    <a:pt x="12776" y="14098"/>
                  </a:lnTo>
                  <a:lnTo>
                    <a:pt x="12757" y="14090"/>
                  </a:lnTo>
                  <a:lnTo>
                    <a:pt x="12737" y="14082"/>
                  </a:lnTo>
                  <a:lnTo>
                    <a:pt x="12717" y="14076"/>
                  </a:lnTo>
                  <a:lnTo>
                    <a:pt x="12696" y="14070"/>
                  </a:lnTo>
                  <a:lnTo>
                    <a:pt x="9556" y="13663"/>
                  </a:lnTo>
                  <a:lnTo>
                    <a:pt x="9556" y="13053"/>
                  </a:lnTo>
                  <a:lnTo>
                    <a:pt x="14591" y="13053"/>
                  </a:lnTo>
                  <a:lnTo>
                    <a:pt x="14669" y="13050"/>
                  </a:lnTo>
                  <a:lnTo>
                    <a:pt x="14745" y="13044"/>
                  </a:lnTo>
                  <a:lnTo>
                    <a:pt x="14820" y="13035"/>
                  </a:lnTo>
                  <a:lnTo>
                    <a:pt x="14894" y="13021"/>
                  </a:lnTo>
                  <a:lnTo>
                    <a:pt x="14967" y="13004"/>
                  </a:lnTo>
                  <a:lnTo>
                    <a:pt x="15039" y="12984"/>
                  </a:lnTo>
                  <a:lnTo>
                    <a:pt x="15108" y="12959"/>
                  </a:lnTo>
                  <a:lnTo>
                    <a:pt x="15177" y="12933"/>
                  </a:lnTo>
                  <a:lnTo>
                    <a:pt x="15243" y="12902"/>
                  </a:lnTo>
                  <a:lnTo>
                    <a:pt x="15308" y="12869"/>
                  </a:lnTo>
                  <a:lnTo>
                    <a:pt x="15371" y="12833"/>
                  </a:lnTo>
                  <a:lnTo>
                    <a:pt x="15432" y="12794"/>
                  </a:lnTo>
                  <a:lnTo>
                    <a:pt x="15491" y="12752"/>
                  </a:lnTo>
                  <a:lnTo>
                    <a:pt x="15548" y="12707"/>
                  </a:lnTo>
                  <a:lnTo>
                    <a:pt x="15602" y="12660"/>
                  </a:lnTo>
                  <a:lnTo>
                    <a:pt x="15654" y="12610"/>
                  </a:lnTo>
                  <a:lnTo>
                    <a:pt x="15705" y="12558"/>
                  </a:lnTo>
                  <a:lnTo>
                    <a:pt x="15752" y="12504"/>
                  </a:lnTo>
                  <a:lnTo>
                    <a:pt x="15796" y="12446"/>
                  </a:lnTo>
                  <a:lnTo>
                    <a:pt x="15838" y="12387"/>
                  </a:lnTo>
                  <a:lnTo>
                    <a:pt x="15878" y="12326"/>
                  </a:lnTo>
                  <a:lnTo>
                    <a:pt x="15914" y="12264"/>
                  </a:lnTo>
                  <a:lnTo>
                    <a:pt x="15947" y="12198"/>
                  </a:lnTo>
                  <a:lnTo>
                    <a:pt x="15977" y="12132"/>
                  </a:lnTo>
                  <a:lnTo>
                    <a:pt x="16003" y="12064"/>
                  </a:lnTo>
                  <a:lnTo>
                    <a:pt x="16028" y="11994"/>
                  </a:lnTo>
                  <a:lnTo>
                    <a:pt x="16048" y="11922"/>
                  </a:lnTo>
                  <a:lnTo>
                    <a:pt x="16065" y="11850"/>
                  </a:lnTo>
                  <a:lnTo>
                    <a:pt x="16078" y="11776"/>
                  </a:lnTo>
                  <a:lnTo>
                    <a:pt x="16087" y="11700"/>
                  </a:lnTo>
                  <a:lnTo>
                    <a:pt x="16093" y="11624"/>
                  </a:lnTo>
                  <a:lnTo>
                    <a:pt x="16095" y="11547"/>
                  </a:lnTo>
                  <a:lnTo>
                    <a:pt x="16095" y="1506"/>
                  </a:lnTo>
                  <a:lnTo>
                    <a:pt x="16093" y="1429"/>
                  </a:lnTo>
                  <a:lnTo>
                    <a:pt x="16087" y="1352"/>
                  </a:lnTo>
                  <a:lnTo>
                    <a:pt x="16078" y="1277"/>
                  </a:lnTo>
                  <a:lnTo>
                    <a:pt x="16064" y="1203"/>
                  </a:lnTo>
                  <a:lnTo>
                    <a:pt x="16048" y="1130"/>
                  </a:lnTo>
                  <a:lnTo>
                    <a:pt x="16028" y="1058"/>
                  </a:lnTo>
                  <a:lnTo>
                    <a:pt x="16003" y="988"/>
                  </a:lnTo>
                  <a:lnTo>
                    <a:pt x="15976" y="920"/>
                  </a:lnTo>
                  <a:lnTo>
                    <a:pt x="15946" y="853"/>
                  </a:lnTo>
                  <a:lnTo>
                    <a:pt x="15913" y="788"/>
                  </a:lnTo>
                  <a:lnTo>
                    <a:pt x="15877" y="725"/>
                  </a:lnTo>
                  <a:lnTo>
                    <a:pt x="15837" y="664"/>
                  </a:lnTo>
                  <a:lnTo>
                    <a:pt x="15795" y="605"/>
                  </a:lnTo>
                  <a:lnTo>
                    <a:pt x="15750" y="548"/>
                  </a:lnTo>
                  <a:lnTo>
                    <a:pt x="15703" y="493"/>
                  </a:lnTo>
                  <a:lnTo>
                    <a:pt x="15652" y="441"/>
                  </a:lnTo>
                  <a:lnTo>
                    <a:pt x="15600" y="392"/>
                  </a:lnTo>
                  <a:lnTo>
                    <a:pt x="15546" y="344"/>
                  </a:lnTo>
                  <a:lnTo>
                    <a:pt x="15488" y="299"/>
                  </a:lnTo>
                  <a:lnTo>
                    <a:pt x="15429" y="257"/>
                  </a:lnTo>
                  <a:lnTo>
                    <a:pt x="15369" y="218"/>
                  </a:lnTo>
                  <a:lnTo>
                    <a:pt x="15305" y="182"/>
                  </a:lnTo>
                  <a:lnTo>
                    <a:pt x="15240" y="149"/>
                  </a:lnTo>
                  <a:lnTo>
                    <a:pt x="15174" y="118"/>
                  </a:lnTo>
                  <a:lnTo>
                    <a:pt x="15105" y="91"/>
                  </a:lnTo>
                  <a:lnTo>
                    <a:pt x="15035" y="67"/>
                  </a:lnTo>
                  <a:lnTo>
                    <a:pt x="14963" y="47"/>
                  </a:lnTo>
                  <a:lnTo>
                    <a:pt x="14890" y="30"/>
                  </a:lnTo>
                  <a:lnTo>
                    <a:pt x="14815" y="17"/>
                  </a:lnTo>
                  <a:lnTo>
                    <a:pt x="14740" y="8"/>
                  </a:lnTo>
                  <a:lnTo>
                    <a:pt x="14664" y="2"/>
                  </a:lnTo>
                  <a:lnTo>
                    <a:pt x="1458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id-ID" sz="1350"/>
            </a:p>
          </p:txBody>
        </p:sp>
      </p:grpSp>
      <p:sp>
        <p:nvSpPr>
          <p:cNvPr id="63" name="Oval 62"/>
          <p:cNvSpPr/>
          <p:nvPr>
            <p:custDataLst>
              <p:tags r:id="rId21"/>
            </p:custDataLst>
          </p:nvPr>
        </p:nvSpPr>
        <p:spPr>
          <a:xfrm>
            <a:off x="4218781" y="2341926"/>
            <a:ext cx="552199" cy="552199"/>
          </a:xfrm>
          <a:prstGeom prst="ellipse">
            <a:avLst/>
          </a:prstGeom>
          <a:solidFill>
            <a:srgbClr val="1C408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/>
            <a:endParaRPr lang="id-ID" sz="1350"/>
          </a:p>
        </p:txBody>
      </p:sp>
      <p:sp>
        <p:nvSpPr>
          <p:cNvPr id="108" name="Freeform 96"/>
          <p:cNvSpPr>
            <a:spLocks noEditPoints="1"/>
          </p:cNvSpPr>
          <p:nvPr>
            <p:custDataLst>
              <p:tags r:id="rId22"/>
            </p:custDataLst>
          </p:nvPr>
        </p:nvSpPr>
        <p:spPr bwMode="auto">
          <a:xfrm>
            <a:off x="4354804" y="2492954"/>
            <a:ext cx="276953" cy="276316"/>
          </a:xfrm>
          <a:custGeom>
            <a:avLst/>
            <a:gdLst>
              <a:gd name="T0" fmla="*/ 13537 w 16094"/>
              <a:gd name="T1" fmla="*/ 6059 h 16058"/>
              <a:gd name="T2" fmla="*/ 13105 w 16094"/>
              <a:gd name="T3" fmla="*/ 4843 h 16058"/>
              <a:gd name="T4" fmla="*/ 12309 w 16094"/>
              <a:gd name="T5" fmla="*/ 3778 h 16058"/>
              <a:gd name="T6" fmla="*/ 11103 w 16094"/>
              <a:gd name="T7" fmla="*/ 2914 h 16058"/>
              <a:gd name="T8" fmla="*/ 9730 w 16094"/>
              <a:gd name="T9" fmla="*/ 2510 h 16058"/>
              <a:gd name="T10" fmla="*/ 10548 w 16094"/>
              <a:gd name="T11" fmla="*/ 1344 h 16058"/>
              <a:gd name="T12" fmla="*/ 11273 w 16094"/>
              <a:gd name="T13" fmla="*/ 1058 h 16058"/>
              <a:gd name="T14" fmla="*/ 12175 w 16094"/>
              <a:gd name="T15" fmla="*/ 1030 h 16058"/>
              <a:gd name="T16" fmla="*/ 13215 w 16094"/>
              <a:gd name="T17" fmla="*/ 1370 h 16058"/>
              <a:gd name="T18" fmla="*/ 14130 w 16094"/>
              <a:gd name="T19" fmla="*/ 2061 h 16058"/>
              <a:gd name="T20" fmla="*/ 14752 w 16094"/>
              <a:gd name="T21" fmla="*/ 2927 h 16058"/>
              <a:gd name="T22" fmla="*/ 15061 w 16094"/>
              <a:gd name="T23" fmla="*/ 3885 h 16058"/>
              <a:gd name="T24" fmla="*/ 15035 w 16094"/>
              <a:gd name="T25" fmla="*/ 4794 h 16058"/>
              <a:gd name="T26" fmla="*/ 14704 w 16094"/>
              <a:gd name="T27" fmla="*/ 5577 h 16058"/>
              <a:gd name="T28" fmla="*/ 4429 w 16094"/>
              <a:gd name="T29" fmla="*/ 13990 h 16058"/>
              <a:gd name="T30" fmla="*/ 4128 w 16094"/>
              <a:gd name="T31" fmla="*/ 13119 h 16058"/>
              <a:gd name="T32" fmla="*/ 3522 w 16094"/>
              <a:gd name="T33" fmla="*/ 12349 h 16058"/>
              <a:gd name="T34" fmla="*/ 2735 w 16094"/>
              <a:gd name="T35" fmla="*/ 11832 h 16058"/>
              <a:gd name="T36" fmla="*/ 1857 w 16094"/>
              <a:gd name="T37" fmla="*/ 11600 h 16058"/>
              <a:gd name="T38" fmla="*/ 2349 w 16094"/>
              <a:gd name="T39" fmla="*/ 9539 h 16058"/>
              <a:gd name="T40" fmla="*/ 3383 w 16094"/>
              <a:gd name="T41" fmla="*/ 9051 h 16058"/>
              <a:gd name="T42" fmla="*/ 5065 w 16094"/>
              <a:gd name="T43" fmla="*/ 9305 h 16058"/>
              <a:gd name="T44" fmla="*/ 6529 w 16094"/>
              <a:gd name="T45" fmla="*/ 10574 h 16058"/>
              <a:gd name="T46" fmla="*/ 7057 w 16094"/>
              <a:gd name="T47" fmla="*/ 12341 h 16058"/>
              <a:gd name="T48" fmla="*/ 6481 w 16094"/>
              <a:gd name="T49" fmla="*/ 13816 h 16058"/>
              <a:gd name="T50" fmla="*/ 1899 w 16094"/>
              <a:gd name="T51" fmla="*/ 15034 h 16058"/>
              <a:gd name="T52" fmla="*/ 1430 w 16094"/>
              <a:gd name="T53" fmla="*/ 14978 h 16058"/>
              <a:gd name="T54" fmla="*/ 1080 w 16094"/>
              <a:gd name="T55" fmla="*/ 14626 h 16058"/>
              <a:gd name="T56" fmla="*/ 1037 w 16094"/>
              <a:gd name="T57" fmla="*/ 14110 h 16058"/>
              <a:gd name="T58" fmla="*/ 2133 w 16094"/>
              <a:gd name="T59" fmla="*/ 12161 h 16058"/>
              <a:gd name="T60" fmla="*/ 2879 w 16094"/>
              <a:gd name="T61" fmla="*/ 12483 h 16058"/>
              <a:gd name="T62" fmla="*/ 3517 w 16094"/>
              <a:gd name="T63" fmla="*/ 13089 h 16058"/>
              <a:gd name="T64" fmla="*/ 3887 w 16094"/>
              <a:gd name="T65" fmla="*/ 13837 h 16058"/>
              <a:gd name="T66" fmla="*/ 5275 w 16094"/>
              <a:gd name="T67" fmla="*/ 8311 h 16058"/>
              <a:gd name="T68" fmla="*/ 4471 w 16094"/>
              <a:gd name="T69" fmla="*/ 8075 h 16058"/>
              <a:gd name="T70" fmla="*/ 3832 w 16094"/>
              <a:gd name="T71" fmla="*/ 8011 h 16058"/>
              <a:gd name="T72" fmla="*/ 8544 w 16094"/>
              <a:gd name="T73" fmla="*/ 3613 h 16058"/>
              <a:gd name="T74" fmla="*/ 9615 w 16094"/>
              <a:gd name="T75" fmla="*/ 3512 h 16058"/>
              <a:gd name="T76" fmla="*/ 7177 w 16094"/>
              <a:gd name="T77" fmla="*/ 9768 h 16058"/>
              <a:gd name="T78" fmla="*/ 6475 w 16094"/>
              <a:gd name="T79" fmla="*/ 9029 h 16058"/>
              <a:gd name="T80" fmla="*/ 10683 w 16094"/>
              <a:gd name="T81" fmla="*/ 3831 h 16058"/>
              <a:gd name="T82" fmla="*/ 11597 w 16094"/>
              <a:gd name="T83" fmla="*/ 4487 h 16058"/>
              <a:gd name="T84" fmla="*/ 12178 w 16094"/>
              <a:gd name="T85" fmla="*/ 5258 h 16058"/>
              <a:gd name="T86" fmla="*/ 7882 w 16094"/>
              <a:gd name="T87" fmla="*/ 11105 h 16058"/>
              <a:gd name="T88" fmla="*/ 12576 w 16094"/>
              <a:gd name="T89" fmla="*/ 6482 h 16058"/>
              <a:gd name="T90" fmla="*/ 12439 w 16094"/>
              <a:gd name="T91" fmla="*/ 7635 h 16058"/>
              <a:gd name="T92" fmla="*/ 11948 w 16094"/>
              <a:gd name="T93" fmla="*/ 8406 h 16058"/>
              <a:gd name="T94" fmla="*/ 14463 w 16094"/>
              <a:gd name="T95" fmla="*/ 1003 h 16058"/>
              <a:gd name="T96" fmla="*/ 13190 w 16094"/>
              <a:gd name="T97" fmla="*/ 260 h 16058"/>
              <a:gd name="T98" fmla="*/ 11795 w 16094"/>
              <a:gd name="T99" fmla="*/ 0 h 16058"/>
              <a:gd name="T100" fmla="*/ 10660 w 16094"/>
              <a:gd name="T101" fmla="*/ 187 h 16058"/>
              <a:gd name="T102" fmla="*/ 9684 w 16094"/>
              <a:gd name="T103" fmla="*/ 727 h 16058"/>
              <a:gd name="T104" fmla="*/ 1704 w 16094"/>
              <a:gd name="T105" fmla="*/ 8728 h 16058"/>
              <a:gd name="T106" fmla="*/ 1279 w 16094"/>
              <a:gd name="T107" fmla="*/ 9454 h 16058"/>
              <a:gd name="T108" fmla="*/ 0 w 16094"/>
              <a:gd name="T109" fmla="*/ 14302 h 16058"/>
              <a:gd name="T110" fmla="*/ 402 w 16094"/>
              <a:gd name="T111" fmla="*/ 15419 h 16058"/>
              <a:gd name="T112" fmla="*/ 1407 w 16094"/>
              <a:gd name="T113" fmla="*/ 16022 h 16058"/>
              <a:gd name="T114" fmla="*/ 2275 w 16094"/>
              <a:gd name="T115" fmla="*/ 15980 h 16058"/>
              <a:gd name="T116" fmla="*/ 7227 w 16094"/>
              <a:gd name="T117" fmla="*/ 14541 h 16058"/>
              <a:gd name="T118" fmla="*/ 15901 w 16094"/>
              <a:gd name="T119" fmla="*/ 5421 h 16058"/>
              <a:gd name="T120" fmla="*/ 15857 w 16094"/>
              <a:gd name="T121" fmla="*/ 2953 h 160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6094" h="16058">
                <a:moveTo>
                  <a:pt x="14431" y="5907"/>
                </a:moveTo>
                <a:lnTo>
                  <a:pt x="13584" y="6759"/>
                </a:lnTo>
                <a:lnTo>
                  <a:pt x="13585" y="6717"/>
                </a:lnTo>
                <a:lnTo>
                  <a:pt x="13586" y="6675"/>
                </a:lnTo>
                <a:lnTo>
                  <a:pt x="13588" y="6633"/>
                </a:lnTo>
                <a:lnTo>
                  <a:pt x="13590" y="6591"/>
                </a:lnTo>
                <a:lnTo>
                  <a:pt x="13591" y="6549"/>
                </a:lnTo>
                <a:lnTo>
                  <a:pt x="13591" y="6507"/>
                </a:lnTo>
                <a:lnTo>
                  <a:pt x="13590" y="6464"/>
                </a:lnTo>
                <a:lnTo>
                  <a:pt x="13587" y="6420"/>
                </a:lnTo>
                <a:lnTo>
                  <a:pt x="13578" y="6330"/>
                </a:lnTo>
                <a:lnTo>
                  <a:pt x="13566" y="6240"/>
                </a:lnTo>
                <a:lnTo>
                  <a:pt x="13553" y="6148"/>
                </a:lnTo>
                <a:lnTo>
                  <a:pt x="13537" y="6059"/>
                </a:lnTo>
                <a:lnTo>
                  <a:pt x="13520" y="5969"/>
                </a:lnTo>
                <a:lnTo>
                  <a:pt x="13500" y="5879"/>
                </a:lnTo>
                <a:lnTo>
                  <a:pt x="13478" y="5790"/>
                </a:lnTo>
                <a:lnTo>
                  <a:pt x="13453" y="5702"/>
                </a:lnTo>
                <a:lnTo>
                  <a:pt x="13427" y="5613"/>
                </a:lnTo>
                <a:lnTo>
                  <a:pt x="13400" y="5525"/>
                </a:lnTo>
                <a:lnTo>
                  <a:pt x="13370" y="5439"/>
                </a:lnTo>
                <a:lnTo>
                  <a:pt x="13338" y="5351"/>
                </a:lnTo>
                <a:lnTo>
                  <a:pt x="13305" y="5265"/>
                </a:lnTo>
                <a:lnTo>
                  <a:pt x="13268" y="5180"/>
                </a:lnTo>
                <a:lnTo>
                  <a:pt x="13230" y="5094"/>
                </a:lnTo>
                <a:lnTo>
                  <a:pt x="13191" y="5010"/>
                </a:lnTo>
                <a:lnTo>
                  <a:pt x="13150" y="4927"/>
                </a:lnTo>
                <a:lnTo>
                  <a:pt x="13105" y="4843"/>
                </a:lnTo>
                <a:lnTo>
                  <a:pt x="13060" y="4761"/>
                </a:lnTo>
                <a:lnTo>
                  <a:pt x="13014" y="4680"/>
                </a:lnTo>
                <a:lnTo>
                  <a:pt x="12965" y="4600"/>
                </a:lnTo>
                <a:lnTo>
                  <a:pt x="12913" y="4520"/>
                </a:lnTo>
                <a:lnTo>
                  <a:pt x="12861" y="4441"/>
                </a:lnTo>
                <a:lnTo>
                  <a:pt x="12807" y="4364"/>
                </a:lnTo>
                <a:lnTo>
                  <a:pt x="12750" y="4286"/>
                </a:lnTo>
                <a:lnTo>
                  <a:pt x="12692" y="4210"/>
                </a:lnTo>
                <a:lnTo>
                  <a:pt x="12633" y="4136"/>
                </a:lnTo>
                <a:lnTo>
                  <a:pt x="12571" y="4062"/>
                </a:lnTo>
                <a:lnTo>
                  <a:pt x="12508" y="3989"/>
                </a:lnTo>
                <a:lnTo>
                  <a:pt x="12443" y="3917"/>
                </a:lnTo>
                <a:lnTo>
                  <a:pt x="12376" y="3847"/>
                </a:lnTo>
                <a:lnTo>
                  <a:pt x="12309" y="3778"/>
                </a:lnTo>
                <a:lnTo>
                  <a:pt x="12230" y="3701"/>
                </a:lnTo>
                <a:lnTo>
                  <a:pt x="12152" y="3628"/>
                </a:lnTo>
                <a:lnTo>
                  <a:pt x="12071" y="3557"/>
                </a:lnTo>
                <a:lnTo>
                  <a:pt x="11989" y="3487"/>
                </a:lnTo>
                <a:lnTo>
                  <a:pt x="11905" y="3419"/>
                </a:lnTo>
                <a:lnTo>
                  <a:pt x="11821" y="3354"/>
                </a:lnTo>
                <a:lnTo>
                  <a:pt x="11735" y="3292"/>
                </a:lnTo>
                <a:lnTo>
                  <a:pt x="11648" y="3231"/>
                </a:lnTo>
                <a:lnTo>
                  <a:pt x="11560" y="3172"/>
                </a:lnTo>
                <a:lnTo>
                  <a:pt x="11471" y="3116"/>
                </a:lnTo>
                <a:lnTo>
                  <a:pt x="11380" y="3062"/>
                </a:lnTo>
                <a:lnTo>
                  <a:pt x="11289" y="3010"/>
                </a:lnTo>
                <a:lnTo>
                  <a:pt x="11196" y="2961"/>
                </a:lnTo>
                <a:lnTo>
                  <a:pt x="11103" y="2914"/>
                </a:lnTo>
                <a:lnTo>
                  <a:pt x="11009" y="2868"/>
                </a:lnTo>
                <a:lnTo>
                  <a:pt x="10913" y="2826"/>
                </a:lnTo>
                <a:lnTo>
                  <a:pt x="10818" y="2786"/>
                </a:lnTo>
                <a:lnTo>
                  <a:pt x="10721" y="2749"/>
                </a:lnTo>
                <a:lnTo>
                  <a:pt x="10625" y="2714"/>
                </a:lnTo>
                <a:lnTo>
                  <a:pt x="10527" y="2681"/>
                </a:lnTo>
                <a:lnTo>
                  <a:pt x="10429" y="2651"/>
                </a:lnTo>
                <a:lnTo>
                  <a:pt x="10330" y="2622"/>
                </a:lnTo>
                <a:lnTo>
                  <a:pt x="10231" y="2597"/>
                </a:lnTo>
                <a:lnTo>
                  <a:pt x="10132" y="2574"/>
                </a:lnTo>
                <a:lnTo>
                  <a:pt x="10031" y="2554"/>
                </a:lnTo>
                <a:lnTo>
                  <a:pt x="9932" y="2537"/>
                </a:lnTo>
                <a:lnTo>
                  <a:pt x="9831" y="2522"/>
                </a:lnTo>
                <a:lnTo>
                  <a:pt x="9730" y="2510"/>
                </a:lnTo>
                <a:lnTo>
                  <a:pt x="9630" y="2500"/>
                </a:lnTo>
                <a:lnTo>
                  <a:pt x="9529" y="2493"/>
                </a:lnTo>
                <a:lnTo>
                  <a:pt x="9428" y="2489"/>
                </a:lnTo>
                <a:lnTo>
                  <a:pt x="9327" y="2487"/>
                </a:lnTo>
                <a:lnTo>
                  <a:pt x="10160" y="1649"/>
                </a:lnTo>
                <a:lnTo>
                  <a:pt x="10199" y="1611"/>
                </a:lnTo>
                <a:lnTo>
                  <a:pt x="10240" y="1574"/>
                </a:lnTo>
                <a:lnTo>
                  <a:pt x="10282" y="1538"/>
                </a:lnTo>
                <a:lnTo>
                  <a:pt x="10324" y="1502"/>
                </a:lnTo>
                <a:lnTo>
                  <a:pt x="10367" y="1468"/>
                </a:lnTo>
                <a:lnTo>
                  <a:pt x="10411" y="1435"/>
                </a:lnTo>
                <a:lnTo>
                  <a:pt x="10456" y="1404"/>
                </a:lnTo>
                <a:lnTo>
                  <a:pt x="10502" y="1373"/>
                </a:lnTo>
                <a:lnTo>
                  <a:pt x="10548" y="1344"/>
                </a:lnTo>
                <a:lnTo>
                  <a:pt x="10596" y="1316"/>
                </a:lnTo>
                <a:lnTo>
                  <a:pt x="10644" y="1289"/>
                </a:lnTo>
                <a:lnTo>
                  <a:pt x="10692" y="1263"/>
                </a:lnTo>
                <a:lnTo>
                  <a:pt x="10742" y="1237"/>
                </a:lnTo>
                <a:lnTo>
                  <a:pt x="10793" y="1214"/>
                </a:lnTo>
                <a:lnTo>
                  <a:pt x="10843" y="1192"/>
                </a:lnTo>
                <a:lnTo>
                  <a:pt x="10894" y="1171"/>
                </a:lnTo>
                <a:lnTo>
                  <a:pt x="10947" y="1151"/>
                </a:lnTo>
                <a:lnTo>
                  <a:pt x="11000" y="1132"/>
                </a:lnTo>
                <a:lnTo>
                  <a:pt x="11053" y="1115"/>
                </a:lnTo>
                <a:lnTo>
                  <a:pt x="11108" y="1099"/>
                </a:lnTo>
                <a:lnTo>
                  <a:pt x="11162" y="1084"/>
                </a:lnTo>
                <a:lnTo>
                  <a:pt x="11217" y="1070"/>
                </a:lnTo>
                <a:lnTo>
                  <a:pt x="11273" y="1058"/>
                </a:lnTo>
                <a:lnTo>
                  <a:pt x="11329" y="1046"/>
                </a:lnTo>
                <a:lnTo>
                  <a:pt x="11386" y="1037"/>
                </a:lnTo>
                <a:lnTo>
                  <a:pt x="11444" y="1028"/>
                </a:lnTo>
                <a:lnTo>
                  <a:pt x="11501" y="1021"/>
                </a:lnTo>
                <a:lnTo>
                  <a:pt x="11559" y="1015"/>
                </a:lnTo>
                <a:lnTo>
                  <a:pt x="11618" y="1010"/>
                </a:lnTo>
                <a:lnTo>
                  <a:pt x="11676" y="1007"/>
                </a:lnTo>
                <a:lnTo>
                  <a:pt x="11735" y="1005"/>
                </a:lnTo>
                <a:lnTo>
                  <a:pt x="11795" y="1004"/>
                </a:lnTo>
                <a:lnTo>
                  <a:pt x="11871" y="1005"/>
                </a:lnTo>
                <a:lnTo>
                  <a:pt x="11947" y="1008"/>
                </a:lnTo>
                <a:lnTo>
                  <a:pt x="12023" y="1014"/>
                </a:lnTo>
                <a:lnTo>
                  <a:pt x="12098" y="1021"/>
                </a:lnTo>
                <a:lnTo>
                  <a:pt x="12175" y="1030"/>
                </a:lnTo>
                <a:lnTo>
                  <a:pt x="12251" y="1042"/>
                </a:lnTo>
                <a:lnTo>
                  <a:pt x="12327" y="1055"/>
                </a:lnTo>
                <a:lnTo>
                  <a:pt x="12402" y="1071"/>
                </a:lnTo>
                <a:lnTo>
                  <a:pt x="12478" y="1088"/>
                </a:lnTo>
                <a:lnTo>
                  <a:pt x="12553" y="1108"/>
                </a:lnTo>
                <a:lnTo>
                  <a:pt x="12629" y="1129"/>
                </a:lnTo>
                <a:lnTo>
                  <a:pt x="12703" y="1153"/>
                </a:lnTo>
                <a:lnTo>
                  <a:pt x="12777" y="1178"/>
                </a:lnTo>
                <a:lnTo>
                  <a:pt x="12852" y="1205"/>
                </a:lnTo>
                <a:lnTo>
                  <a:pt x="12925" y="1234"/>
                </a:lnTo>
                <a:lnTo>
                  <a:pt x="12999" y="1266"/>
                </a:lnTo>
                <a:lnTo>
                  <a:pt x="13071" y="1299"/>
                </a:lnTo>
                <a:lnTo>
                  <a:pt x="13144" y="1334"/>
                </a:lnTo>
                <a:lnTo>
                  <a:pt x="13215" y="1370"/>
                </a:lnTo>
                <a:lnTo>
                  <a:pt x="13285" y="1408"/>
                </a:lnTo>
                <a:lnTo>
                  <a:pt x="13356" y="1448"/>
                </a:lnTo>
                <a:lnTo>
                  <a:pt x="13425" y="1490"/>
                </a:lnTo>
                <a:lnTo>
                  <a:pt x="13495" y="1535"/>
                </a:lnTo>
                <a:lnTo>
                  <a:pt x="13562" y="1580"/>
                </a:lnTo>
                <a:lnTo>
                  <a:pt x="13629" y="1627"/>
                </a:lnTo>
                <a:lnTo>
                  <a:pt x="13696" y="1676"/>
                </a:lnTo>
                <a:lnTo>
                  <a:pt x="13761" y="1727"/>
                </a:lnTo>
                <a:lnTo>
                  <a:pt x="13827" y="1779"/>
                </a:lnTo>
                <a:lnTo>
                  <a:pt x="13890" y="1834"/>
                </a:lnTo>
                <a:lnTo>
                  <a:pt x="13952" y="1889"/>
                </a:lnTo>
                <a:lnTo>
                  <a:pt x="14014" y="1946"/>
                </a:lnTo>
                <a:lnTo>
                  <a:pt x="14075" y="2005"/>
                </a:lnTo>
                <a:lnTo>
                  <a:pt x="14130" y="2061"/>
                </a:lnTo>
                <a:lnTo>
                  <a:pt x="14185" y="2119"/>
                </a:lnTo>
                <a:lnTo>
                  <a:pt x="14237" y="2177"/>
                </a:lnTo>
                <a:lnTo>
                  <a:pt x="14288" y="2235"/>
                </a:lnTo>
                <a:lnTo>
                  <a:pt x="14338" y="2295"/>
                </a:lnTo>
                <a:lnTo>
                  <a:pt x="14386" y="2356"/>
                </a:lnTo>
                <a:lnTo>
                  <a:pt x="14433" y="2417"/>
                </a:lnTo>
                <a:lnTo>
                  <a:pt x="14478" y="2478"/>
                </a:lnTo>
                <a:lnTo>
                  <a:pt x="14522" y="2540"/>
                </a:lnTo>
                <a:lnTo>
                  <a:pt x="14564" y="2603"/>
                </a:lnTo>
                <a:lnTo>
                  <a:pt x="14605" y="2667"/>
                </a:lnTo>
                <a:lnTo>
                  <a:pt x="14644" y="2731"/>
                </a:lnTo>
                <a:lnTo>
                  <a:pt x="14682" y="2796"/>
                </a:lnTo>
                <a:lnTo>
                  <a:pt x="14718" y="2861"/>
                </a:lnTo>
                <a:lnTo>
                  <a:pt x="14752" y="2927"/>
                </a:lnTo>
                <a:lnTo>
                  <a:pt x="14785" y="2993"/>
                </a:lnTo>
                <a:lnTo>
                  <a:pt x="14816" y="3060"/>
                </a:lnTo>
                <a:lnTo>
                  <a:pt x="14846" y="3126"/>
                </a:lnTo>
                <a:lnTo>
                  <a:pt x="14874" y="3195"/>
                </a:lnTo>
                <a:lnTo>
                  <a:pt x="14900" y="3262"/>
                </a:lnTo>
                <a:lnTo>
                  <a:pt x="14925" y="3330"/>
                </a:lnTo>
                <a:lnTo>
                  <a:pt x="14948" y="3398"/>
                </a:lnTo>
                <a:lnTo>
                  <a:pt x="14969" y="3468"/>
                </a:lnTo>
                <a:lnTo>
                  <a:pt x="14988" y="3537"/>
                </a:lnTo>
                <a:lnTo>
                  <a:pt x="15007" y="3606"/>
                </a:lnTo>
                <a:lnTo>
                  <a:pt x="15023" y="3675"/>
                </a:lnTo>
                <a:lnTo>
                  <a:pt x="15038" y="3746"/>
                </a:lnTo>
                <a:lnTo>
                  <a:pt x="15050" y="3816"/>
                </a:lnTo>
                <a:lnTo>
                  <a:pt x="15061" y="3885"/>
                </a:lnTo>
                <a:lnTo>
                  <a:pt x="15070" y="3955"/>
                </a:lnTo>
                <a:lnTo>
                  <a:pt x="15078" y="4026"/>
                </a:lnTo>
                <a:lnTo>
                  <a:pt x="15084" y="4097"/>
                </a:lnTo>
                <a:lnTo>
                  <a:pt x="15087" y="4162"/>
                </a:lnTo>
                <a:lnTo>
                  <a:pt x="15089" y="4227"/>
                </a:lnTo>
                <a:lnTo>
                  <a:pt x="15089" y="4292"/>
                </a:lnTo>
                <a:lnTo>
                  <a:pt x="15088" y="4357"/>
                </a:lnTo>
                <a:lnTo>
                  <a:pt x="15085" y="4420"/>
                </a:lnTo>
                <a:lnTo>
                  <a:pt x="15081" y="4484"/>
                </a:lnTo>
                <a:lnTo>
                  <a:pt x="15075" y="4546"/>
                </a:lnTo>
                <a:lnTo>
                  <a:pt x="15067" y="4610"/>
                </a:lnTo>
                <a:lnTo>
                  <a:pt x="15058" y="4672"/>
                </a:lnTo>
                <a:lnTo>
                  <a:pt x="15048" y="4733"/>
                </a:lnTo>
                <a:lnTo>
                  <a:pt x="15035" y="4794"/>
                </a:lnTo>
                <a:lnTo>
                  <a:pt x="15022" y="4855"/>
                </a:lnTo>
                <a:lnTo>
                  <a:pt x="15006" y="4914"/>
                </a:lnTo>
                <a:lnTo>
                  <a:pt x="14989" y="4973"/>
                </a:lnTo>
                <a:lnTo>
                  <a:pt x="14970" y="5032"/>
                </a:lnTo>
                <a:lnTo>
                  <a:pt x="14950" y="5089"/>
                </a:lnTo>
                <a:lnTo>
                  <a:pt x="14929" y="5147"/>
                </a:lnTo>
                <a:lnTo>
                  <a:pt x="14906" y="5203"/>
                </a:lnTo>
                <a:lnTo>
                  <a:pt x="14882" y="5259"/>
                </a:lnTo>
                <a:lnTo>
                  <a:pt x="14856" y="5314"/>
                </a:lnTo>
                <a:lnTo>
                  <a:pt x="14829" y="5368"/>
                </a:lnTo>
                <a:lnTo>
                  <a:pt x="14799" y="5422"/>
                </a:lnTo>
                <a:lnTo>
                  <a:pt x="14769" y="5474"/>
                </a:lnTo>
                <a:lnTo>
                  <a:pt x="14737" y="5526"/>
                </a:lnTo>
                <a:lnTo>
                  <a:pt x="14704" y="5577"/>
                </a:lnTo>
                <a:lnTo>
                  <a:pt x="14670" y="5627"/>
                </a:lnTo>
                <a:lnTo>
                  <a:pt x="14633" y="5675"/>
                </a:lnTo>
                <a:lnTo>
                  <a:pt x="14595" y="5724"/>
                </a:lnTo>
                <a:lnTo>
                  <a:pt x="14557" y="5772"/>
                </a:lnTo>
                <a:lnTo>
                  <a:pt x="14516" y="5818"/>
                </a:lnTo>
                <a:lnTo>
                  <a:pt x="14474" y="5863"/>
                </a:lnTo>
                <a:lnTo>
                  <a:pt x="14431" y="5907"/>
                </a:lnTo>
                <a:close/>
                <a:moveTo>
                  <a:pt x="4463" y="14370"/>
                </a:moveTo>
                <a:lnTo>
                  <a:pt x="4461" y="14307"/>
                </a:lnTo>
                <a:lnTo>
                  <a:pt x="4458" y="14243"/>
                </a:lnTo>
                <a:lnTo>
                  <a:pt x="4453" y="14180"/>
                </a:lnTo>
                <a:lnTo>
                  <a:pt x="4446" y="14117"/>
                </a:lnTo>
                <a:lnTo>
                  <a:pt x="4438" y="14053"/>
                </a:lnTo>
                <a:lnTo>
                  <a:pt x="4429" y="13990"/>
                </a:lnTo>
                <a:lnTo>
                  <a:pt x="4417" y="13926"/>
                </a:lnTo>
                <a:lnTo>
                  <a:pt x="4405" y="13863"/>
                </a:lnTo>
                <a:lnTo>
                  <a:pt x="4391" y="13800"/>
                </a:lnTo>
                <a:lnTo>
                  <a:pt x="4375" y="13737"/>
                </a:lnTo>
                <a:lnTo>
                  <a:pt x="4357" y="13673"/>
                </a:lnTo>
                <a:lnTo>
                  <a:pt x="4338" y="13610"/>
                </a:lnTo>
                <a:lnTo>
                  <a:pt x="4317" y="13548"/>
                </a:lnTo>
                <a:lnTo>
                  <a:pt x="4295" y="13486"/>
                </a:lnTo>
                <a:lnTo>
                  <a:pt x="4271" y="13423"/>
                </a:lnTo>
                <a:lnTo>
                  <a:pt x="4246" y="13362"/>
                </a:lnTo>
                <a:lnTo>
                  <a:pt x="4219" y="13300"/>
                </a:lnTo>
                <a:lnTo>
                  <a:pt x="4191" y="13240"/>
                </a:lnTo>
                <a:lnTo>
                  <a:pt x="4161" y="13179"/>
                </a:lnTo>
                <a:lnTo>
                  <a:pt x="4128" y="13119"/>
                </a:lnTo>
                <a:lnTo>
                  <a:pt x="4095" y="13059"/>
                </a:lnTo>
                <a:lnTo>
                  <a:pt x="4060" y="13000"/>
                </a:lnTo>
                <a:lnTo>
                  <a:pt x="4024" y="12942"/>
                </a:lnTo>
                <a:lnTo>
                  <a:pt x="3986" y="12884"/>
                </a:lnTo>
                <a:lnTo>
                  <a:pt x="3946" y="12826"/>
                </a:lnTo>
                <a:lnTo>
                  <a:pt x="3905" y="12769"/>
                </a:lnTo>
                <a:lnTo>
                  <a:pt x="3862" y="12714"/>
                </a:lnTo>
                <a:lnTo>
                  <a:pt x="3818" y="12658"/>
                </a:lnTo>
                <a:lnTo>
                  <a:pt x="3771" y="12604"/>
                </a:lnTo>
                <a:lnTo>
                  <a:pt x="3723" y="12549"/>
                </a:lnTo>
                <a:lnTo>
                  <a:pt x="3674" y="12497"/>
                </a:lnTo>
                <a:lnTo>
                  <a:pt x="3622" y="12445"/>
                </a:lnTo>
                <a:lnTo>
                  <a:pt x="3573" y="12396"/>
                </a:lnTo>
                <a:lnTo>
                  <a:pt x="3522" y="12349"/>
                </a:lnTo>
                <a:lnTo>
                  <a:pt x="3470" y="12303"/>
                </a:lnTo>
                <a:lnTo>
                  <a:pt x="3418" y="12258"/>
                </a:lnTo>
                <a:lnTo>
                  <a:pt x="3366" y="12215"/>
                </a:lnTo>
                <a:lnTo>
                  <a:pt x="3312" y="12174"/>
                </a:lnTo>
                <a:lnTo>
                  <a:pt x="3257" y="12133"/>
                </a:lnTo>
                <a:lnTo>
                  <a:pt x="3202" y="12094"/>
                </a:lnTo>
                <a:lnTo>
                  <a:pt x="3146" y="12057"/>
                </a:lnTo>
                <a:lnTo>
                  <a:pt x="3088" y="12020"/>
                </a:lnTo>
                <a:lnTo>
                  <a:pt x="3031" y="11985"/>
                </a:lnTo>
                <a:lnTo>
                  <a:pt x="2974" y="11952"/>
                </a:lnTo>
                <a:lnTo>
                  <a:pt x="2914" y="11920"/>
                </a:lnTo>
                <a:lnTo>
                  <a:pt x="2855" y="11889"/>
                </a:lnTo>
                <a:lnTo>
                  <a:pt x="2796" y="11860"/>
                </a:lnTo>
                <a:lnTo>
                  <a:pt x="2735" y="11832"/>
                </a:lnTo>
                <a:lnTo>
                  <a:pt x="2675" y="11806"/>
                </a:lnTo>
                <a:lnTo>
                  <a:pt x="2613" y="11781"/>
                </a:lnTo>
                <a:lnTo>
                  <a:pt x="2552" y="11757"/>
                </a:lnTo>
                <a:lnTo>
                  <a:pt x="2490" y="11735"/>
                </a:lnTo>
                <a:lnTo>
                  <a:pt x="2427" y="11715"/>
                </a:lnTo>
                <a:lnTo>
                  <a:pt x="2365" y="11696"/>
                </a:lnTo>
                <a:lnTo>
                  <a:pt x="2303" y="11679"/>
                </a:lnTo>
                <a:lnTo>
                  <a:pt x="2239" y="11663"/>
                </a:lnTo>
                <a:lnTo>
                  <a:pt x="2176" y="11648"/>
                </a:lnTo>
                <a:lnTo>
                  <a:pt x="2112" y="11636"/>
                </a:lnTo>
                <a:lnTo>
                  <a:pt x="2048" y="11625"/>
                </a:lnTo>
                <a:lnTo>
                  <a:pt x="1985" y="11615"/>
                </a:lnTo>
                <a:lnTo>
                  <a:pt x="1920" y="11607"/>
                </a:lnTo>
                <a:lnTo>
                  <a:pt x="1857" y="11600"/>
                </a:lnTo>
                <a:lnTo>
                  <a:pt x="1793" y="11595"/>
                </a:lnTo>
                <a:lnTo>
                  <a:pt x="1728" y="11592"/>
                </a:lnTo>
                <a:lnTo>
                  <a:pt x="2229" y="9781"/>
                </a:lnTo>
                <a:lnTo>
                  <a:pt x="2236" y="9759"/>
                </a:lnTo>
                <a:lnTo>
                  <a:pt x="2244" y="9736"/>
                </a:lnTo>
                <a:lnTo>
                  <a:pt x="2253" y="9714"/>
                </a:lnTo>
                <a:lnTo>
                  <a:pt x="2263" y="9692"/>
                </a:lnTo>
                <a:lnTo>
                  <a:pt x="2273" y="9670"/>
                </a:lnTo>
                <a:lnTo>
                  <a:pt x="2284" y="9648"/>
                </a:lnTo>
                <a:lnTo>
                  <a:pt x="2296" y="9626"/>
                </a:lnTo>
                <a:lnTo>
                  <a:pt x="2308" y="9604"/>
                </a:lnTo>
                <a:lnTo>
                  <a:pt x="2321" y="9583"/>
                </a:lnTo>
                <a:lnTo>
                  <a:pt x="2335" y="9561"/>
                </a:lnTo>
                <a:lnTo>
                  <a:pt x="2349" y="9539"/>
                </a:lnTo>
                <a:lnTo>
                  <a:pt x="2363" y="9518"/>
                </a:lnTo>
                <a:lnTo>
                  <a:pt x="2378" y="9498"/>
                </a:lnTo>
                <a:lnTo>
                  <a:pt x="2393" y="9478"/>
                </a:lnTo>
                <a:lnTo>
                  <a:pt x="2409" y="9458"/>
                </a:lnTo>
                <a:lnTo>
                  <a:pt x="2426" y="9438"/>
                </a:lnTo>
                <a:lnTo>
                  <a:pt x="2522" y="9374"/>
                </a:lnTo>
                <a:lnTo>
                  <a:pt x="2621" y="9314"/>
                </a:lnTo>
                <a:lnTo>
                  <a:pt x="2723" y="9260"/>
                </a:lnTo>
                <a:lnTo>
                  <a:pt x="2828" y="9211"/>
                </a:lnTo>
                <a:lnTo>
                  <a:pt x="2934" y="9169"/>
                </a:lnTo>
                <a:lnTo>
                  <a:pt x="3044" y="9131"/>
                </a:lnTo>
                <a:lnTo>
                  <a:pt x="3156" y="9099"/>
                </a:lnTo>
                <a:lnTo>
                  <a:pt x="3268" y="9072"/>
                </a:lnTo>
                <a:lnTo>
                  <a:pt x="3383" y="9051"/>
                </a:lnTo>
                <a:lnTo>
                  <a:pt x="3500" y="9034"/>
                </a:lnTo>
                <a:lnTo>
                  <a:pt x="3617" y="9024"/>
                </a:lnTo>
                <a:lnTo>
                  <a:pt x="3736" y="9018"/>
                </a:lnTo>
                <a:lnTo>
                  <a:pt x="3857" y="9018"/>
                </a:lnTo>
                <a:lnTo>
                  <a:pt x="3976" y="9023"/>
                </a:lnTo>
                <a:lnTo>
                  <a:pt x="4098" y="9033"/>
                </a:lnTo>
                <a:lnTo>
                  <a:pt x="4220" y="9049"/>
                </a:lnTo>
                <a:lnTo>
                  <a:pt x="4342" y="9070"/>
                </a:lnTo>
                <a:lnTo>
                  <a:pt x="4463" y="9096"/>
                </a:lnTo>
                <a:lnTo>
                  <a:pt x="4584" y="9127"/>
                </a:lnTo>
                <a:lnTo>
                  <a:pt x="4706" y="9164"/>
                </a:lnTo>
                <a:lnTo>
                  <a:pt x="4826" y="9206"/>
                </a:lnTo>
                <a:lnTo>
                  <a:pt x="4946" y="9252"/>
                </a:lnTo>
                <a:lnTo>
                  <a:pt x="5065" y="9305"/>
                </a:lnTo>
                <a:lnTo>
                  <a:pt x="5184" y="9363"/>
                </a:lnTo>
                <a:lnTo>
                  <a:pt x="5300" y="9425"/>
                </a:lnTo>
                <a:lnTo>
                  <a:pt x="5415" y="9493"/>
                </a:lnTo>
                <a:lnTo>
                  <a:pt x="5529" y="9566"/>
                </a:lnTo>
                <a:lnTo>
                  <a:pt x="5640" y="9644"/>
                </a:lnTo>
                <a:lnTo>
                  <a:pt x="5750" y="9727"/>
                </a:lnTo>
                <a:lnTo>
                  <a:pt x="5857" y="9815"/>
                </a:lnTo>
                <a:lnTo>
                  <a:pt x="5962" y="9909"/>
                </a:lnTo>
                <a:lnTo>
                  <a:pt x="6065" y="10007"/>
                </a:lnTo>
                <a:lnTo>
                  <a:pt x="6168" y="10115"/>
                </a:lnTo>
                <a:lnTo>
                  <a:pt x="6267" y="10226"/>
                </a:lnTo>
                <a:lnTo>
                  <a:pt x="6360" y="10339"/>
                </a:lnTo>
                <a:lnTo>
                  <a:pt x="6447" y="10456"/>
                </a:lnTo>
                <a:lnTo>
                  <a:pt x="6529" y="10574"/>
                </a:lnTo>
                <a:lnTo>
                  <a:pt x="6604" y="10695"/>
                </a:lnTo>
                <a:lnTo>
                  <a:pt x="6673" y="10816"/>
                </a:lnTo>
                <a:lnTo>
                  <a:pt x="6738" y="10941"/>
                </a:lnTo>
                <a:lnTo>
                  <a:pt x="6796" y="11065"/>
                </a:lnTo>
                <a:lnTo>
                  <a:pt x="6848" y="11191"/>
                </a:lnTo>
                <a:lnTo>
                  <a:pt x="6895" y="11318"/>
                </a:lnTo>
                <a:lnTo>
                  <a:pt x="6936" y="11446"/>
                </a:lnTo>
                <a:lnTo>
                  <a:pt x="6971" y="11574"/>
                </a:lnTo>
                <a:lnTo>
                  <a:pt x="7000" y="11702"/>
                </a:lnTo>
                <a:lnTo>
                  <a:pt x="7023" y="11831"/>
                </a:lnTo>
                <a:lnTo>
                  <a:pt x="7041" y="11959"/>
                </a:lnTo>
                <a:lnTo>
                  <a:pt x="7052" y="12087"/>
                </a:lnTo>
                <a:lnTo>
                  <a:pt x="7058" y="12214"/>
                </a:lnTo>
                <a:lnTo>
                  <a:pt x="7057" y="12341"/>
                </a:lnTo>
                <a:lnTo>
                  <a:pt x="7051" y="12466"/>
                </a:lnTo>
                <a:lnTo>
                  <a:pt x="7039" y="12589"/>
                </a:lnTo>
                <a:lnTo>
                  <a:pt x="7019" y="12712"/>
                </a:lnTo>
                <a:lnTo>
                  <a:pt x="6995" y="12832"/>
                </a:lnTo>
                <a:lnTo>
                  <a:pt x="6965" y="12952"/>
                </a:lnTo>
                <a:lnTo>
                  <a:pt x="6929" y="13068"/>
                </a:lnTo>
                <a:lnTo>
                  <a:pt x="6886" y="13183"/>
                </a:lnTo>
                <a:lnTo>
                  <a:pt x="6837" y="13294"/>
                </a:lnTo>
                <a:lnTo>
                  <a:pt x="6783" y="13402"/>
                </a:lnTo>
                <a:lnTo>
                  <a:pt x="6722" y="13508"/>
                </a:lnTo>
                <a:lnTo>
                  <a:pt x="6655" y="13610"/>
                </a:lnTo>
                <a:lnTo>
                  <a:pt x="6582" y="13710"/>
                </a:lnTo>
                <a:lnTo>
                  <a:pt x="6502" y="13805"/>
                </a:lnTo>
                <a:lnTo>
                  <a:pt x="6481" y="13816"/>
                </a:lnTo>
                <a:lnTo>
                  <a:pt x="6459" y="13827"/>
                </a:lnTo>
                <a:lnTo>
                  <a:pt x="6437" y="13838"/>
                </a:lnTo>
                <a:lnTo>
                  <a:pt x="6415" y="13848"/>
                </a:lnTo>
                <a:lnTo>
                  <a:pt x="6392" y="13858"/>
                </a:lnTo>
                <a:lnTo>
                  <a:pt x="6369" y="13867"/>
                </a:lnTo>
                <a:lnTo>
                  <a:pt x="6345" y="13876"/>
                </a:lnTo>
                <a:lnTo>
                  <a:pt x="6322" y="13884"/>
                </a:lnTo>
                <a:lnTo>
                  <a:pt x="4463" y="14370"/>
                </a:lnTo>
                <a:close/>
                <a:moveTo>
                  <a:pt x="2096" y="14991"/>
                </a:moveTo>
                <a:lnTo>
                  <a:pt x="2070" y="14997"/>
                </a:lnTo>
                <a:lnTo>
                  <a:pt x="2036" y="15005"/>
                </a:lnTo>
                <a:lnTo>
                  <a:pt x="1995" y="15014"/>
                </a:lnTo>
                <a:lnTo>
                  <a:pt x="1949" y="15024"/>
                </a:lnTo>
                <a:lnTo>
                  <a:pt x="1899" y="15034"/>
                </a:lnTo>
                <a:lnTo>
                  <a:pt x="1849" y="15043"/>
                </a:lnTo>
                <a:lnTo>
                  <a:pt x="1825" y="15046"/>
                </a:lnTo>
                <a:lnTo>
                  <a:pt x="1801" y="15050"/>
                </a:lnTo>
                <a:lnTo>
                  <a:pt x="1777" y="15052"/>
                </a:lnTo>
                <a:lnTo>
                  <a:pt x="1755" y="15054"/>
                </a:lnTo>
                <a:lnTo>
                  <a:pt x="1716" y="15053"/>
                </a:lnTo>
                <a:lnTo>
                  <a:pt x="1679" y="15049"/>
                </a:lnTo>
                <a:lnTo>
                  <a:pt x="1641" y="15044"/>
                </a:lnTo>
                <a:lnTo>
                  <a:pt x="1604" y="15037"/>
                </a:lnTo>
                <a:lnTo>
                  <a:pt x="1568" y="15029"/>
                </a:lnTo>
                <a:lnTo>
                  <a:pt x="1532" y="15018"/>
                </a:lnTo>
                <a:lnTo>
                  <a:pt x="1498" y="15006"/>
                </a:lnTo>
                <a:lnTo>
                  <a:pt x="1464" y="14993"/>
                </a:lnTo>
                <a:lnTo>
                  <a:pt x="1430" y="14978"/>
                </a:lnTo>
                <a:lnTo>
                  <a:pt x="1398" y="14961"/>
                </a:lnTo>
                <a:lnTo>
                  <a:pt x="1367" y="14943"/>
                </a:lnTo>
                <a:lnTo>
                  <a:pt x="1336" y="14923"/>
                </a:lnTo>
                <a:lnTo>
                  <a:pt x="1307" y="14902"/>
                </a:lnTo>
                <a:lnTo>
                  <a:pt x="1279" y="14880"/>
                </a:lnTo>
                <a:lnTo>
                  <a:pt x="1251" y="14856"/>
                </a:lnTo>
                <a:lnTo>
                  <a:pt x="1225" y="14832"/>
                </a:lnTo>
                <a:lnTo>
                  <a:pt x="1201" y="14804"/>
                </a:lnTo>
                <a:lnTo>
                  <a:pt x="1177" y="14777"/>
                </a:lnTo>
                <a:lnTo>
                  <a:pt x="1155" y="14749"/>
                </a:lnTo>
                <a:lnTo>
                  <a:pt x="1134" y="14720"/>
                </a:lnTo>
                <a:lnTo>
                  <a:pt x="1115" y="14689"/>
                </a:lnTo>
                <a:lnTo>
                  <a:pt x="1096" y="14658"/>
                </a:lnTo>
                <a:lnTo>
                  <a:pt x="1080" y="14626"/>
                </a:lnTo>
                <a:lnTo>
                  <a:pt x="1065" y="14593"/>
                </a:lnTo>
                <a:lnTo>
                  <a:pt x="1051" y="14559"/>
                </a:lnTo>
                <a:lnTo>
                  <a:pt x="1040" y="14524"/>
                </a:lnTo>
                <a:lnTo>
                  <a:pt x="1030" y="14488"/>
                </a:lnTo>
                <a:lnTo>
                  <a:pt x="1021" y="14452"/>
                </a:lnTo>
                <a:lnTo>
                  <a:pt x="1015" y="14415"/>
                </a:lnTo>
                <a:lnTo>
                  <a:pt x="1010" y="14378"/>
                </a:lnTo>
                <a:lnTo>
                  <a:pt x="1007" y="14340"/>
                </a:lnTo>
                <a:lnTo>
                  <a:pt x="1006" y="14302"/>
                </a:lnTo>
                <a:lnTo>
                  <a:pt x="1009" y="14268"/>
                </a:lnTo>
                <a:lnTo>
                  <a:pt x="1015" y="14229"/>
                </a:lnTo>
                <a:lnTo>
                  <a:pt x="1022" y="14189"/>
                </a:lnTo>
                <a:lnTo>
                  <a:pt x="1029" y="14149"/>
                </a:lnTo>
                <a:lnTo>
                  <a:pt x="1037" y="14110"/>
                </a:lnTo>
                <a:lnTo>
                  <a:pt x="1045" y="14074"/>
                </a:lnTo>
                <a:lnTo>
                  <a:pt x="1051" y="14043"/>
                </a:lnTo>
                <a:lnTo>
                  <a:pt x="1056" y="14020"/>
                </a:lnTo>
                <a:lnTo>
                  <a:pt x="1586" y="12106"/>
                </a:lnTo>
                <a:lnTo>
                  <a:pt x="1641" y="12105"/>
                </a:lnTo>
                <a:lnTo>
                  <a:pt x="1695" y="12105"/>
                </a:lnTo>
                <a:lnTo>
                  <a:pt x="1749" y="12107"/>
                </a:lnTo>
                <a:lnTo>
                  <a:pt x="1804" y="12111"/>
                </a:lnTo>
                <a:lnTo>
                  <a:pt x="1858" y="12116"/>
                </a:lnTo>
                <a:lnTo>
                  <a:pt x="1913" y="12122"/>
                </a:lnTo>
                <a:lnTo>
                  <a:pt x="1968" y="12130"/>
                </a:lnTo>
                <a:lnTo>
                  <a:pt x="2023" y="12139"/>
                </a:lnTo>
                <a:lnTo>
                  <a:pt x="2077" y="12149"/>
                </a:lnTo>
                <a:lnTo>
                  <a:pt x="2133" y="12161"/>
                </a:lnTo>
                <a:lnTo>
                  <a:pt x="2187" y="12175"/>
                </a:lnTo>
                <a:lnTo>
                  <a:pt x="2242" y="12190"/>
                </a:lnTo>
                <a:lnTo>
                  <a:pt x="2297" y="12206"/>
                </a:lnTo>
                <a:lnTo>
                  <a:pt x="2351" y="12224"/>
                </a:lnTo>
                <a:lnTo>
                  <a:pt x="2405" y="12243"/>
                </a:lnTo>
                <a:lnTo>
                  <a:pt x="2460" y="12264"/>
                </a:lnTo>
                <a:lnTo>
                  <a:pt x="2513" y="12286"/>
                </a:lnTo>
                <a:lnTo>
                  <a:pt x="2566" y="12309"/>
                </a:lnTo>
                <a:lnTo>
                  <a:pt x="2619" y="12335"/>
                </a:lnTo>
                <a:lnTo>
                  <a:pt x="2673" y="12362"/>
                </a:lnTo>
                <a:lnTo>
                  <a:pt x="2725" y="12390"/>
                </a:lnTo>
                <a:lnTo>
                  <a:pt x="2776" y="12420"/>
                </a:lnTo>
                <a:lnTo>
                  <a:pt x="2829" y="12451"/>
                </a:lnTo>
                <a:lnTo>
                  <a:pt x="2879" y="12483"/>
                </a:lnTo>
                <a:lnTo>
                  <a:pt x="2930" y="12517"/>
                </a:lnTo>
                <a:lnTo>
                  <a:pt x="2980" y="12553"/>
                </a:lnTo>
                <a:lnTo>
                  <a:pt x="3029" y="12590"/>
                </a:lnTo>
                <a:lnTo>
                  <a:pt x="3078" y="12629"/>
                </a:lnTo>
                <a:lnTo>
                  <a:pt x="3126" y="12669"/>
                </a:lnTo>
                <a:lnTo>
                  <a:pt x="3174" y="12711"/>
                </a:lnTo>
                <a:lnTo>
                  <a:pt x="3220" y="12754"/>
                </a:lnTo>
                <a:lnTo>
                  <a:pt x="3266" y="12799"/>
                </a:lnTo>
                <a:lnTo>
                  <a:pt x="3312" y="12845"/>
                </a:lnTo>
                <a:lnTo>
                  <a:pt x="3356" y="12893"/>
                </a:lnTo>
                <a:lnTo>
                  <a:pt x="3398" y="12941"/>
                </a:lnTo>
                <a:lnTo>
                  <a:pt x="3439" y="12990"/>
                </a:lnTo>
                <a:lnTo>
                  <a:pt x="3479" y="13039"/>
                </a:lnTo>
                <a:lnTo>
                  <a:pt x="3517" y="13089"/>
                </a:lnTo>
                <a:lnTo>
                  <a:pt x="3553" y="13139"/>
                </a:lnTo>
                <a:lnTo>
                  <a:pt x="3588" y="13191"/>
                </a:lnTo>
                <a:lnTo>
                  <a:pt x="3621" y="13243"/>
                </a:lnTo>
                <a:lnTo>
                  <a:pt x="3653" y="13295"/>
                </a:lnTo>
                <a:lnTo>
                  <a:pt x="3683" y="13348"/>
                </a:lnTo>
                <a:lnTo>
                  <a:pt x="3712" y="13401"/>
                </a:lnTo>
                <a:lnTo>
                  <a:pt x="3739" y="13455"/>
                </a:lnTo>
                <a:lnTo>
                  <a:pt x="3765" y="13509"/>
                </a:lnTo>
                <a:lnTo>
                  <a:pt x="3788" y="13563"/>
                </a:lnTo>
                <a:lnTo>
                  <a:pt x="3811" y="13617"/>
                </a:lnTo>
                <a:lnTo>
                  <a:pt x="3833" y="13671"/>
                </a:lnTo>
                <a:lnTo>
                  <a:pt x="3852" y="13727"/>
                </a:lnTo>
                <a:lnTo>
                  <a:pt x="3870" y="13782"/>
                </a:lnTo>
                <a:lnTo>
                  <a:pt x="3887" y="13837"/>
                </a:lnTo>
                <a:lnTo>
                  <a:pt x="3902" y="13892"/>
                </a:lnTo>
                <a:lnTo>
                  <a:pt x="3915" y="13948"/>
                </a:lnTo>
                <a:lnTo>
                  <a:pt x="3927" y="14004"/>
                </a:lnTo>
                <a:lnTo>
                  <a:pt x="3938" y="14060"/>
                </a:lnTo>
                <a:lnTo>
                  <a:pt x="3946" y="14115"/>
                </a:lnTo>
                <a:lnTo>
                  <a:pt x="3954" y="14170"/>
                </a:lnTo>
                <a:lnTo>
                  <a:pt x="3960" y="14225"/>
                </a:lnTo>
                <a:lnTo>
                  <a:pt x="3964" y="14282"/>
                </a:lnTo>
                <a:lnTo>
                  <a:pt x="3967" y="14337"/>
                </a:lnTo>
                <a:lnTo>
                  <a:pt x="3968" y="14391"/>
                </a:lnTo>
                <a:lnTo>
                  <a:pt x="3968" y="14446"/>
                </a:lnTo>
                <a:lnTo>
                  <a:pt x="3967" y="14500"/>
                </a:lnTo>
                <a:lnTo>
                  <a:pt x="2096" y="14991"/>
                </a:lnTo>
                <a:close/>
                <a:moveTo>
                  <a:pt x="5275" y="8311"/>
                </a:moveTo>
                <a:lnTo>
                  <a:pt x="5187" y="8277"/>
                </a:lnTo>
                <a:lnTo>
                  <a:pt x="5099" y="8245"/>
                </a:lnTo>
                <a:lnTo>
                  <a:pt x="5011" y="8215"/>
                </a:lnTo>
                <a:lnTo>
                  <a:pt x="4921" y="8186"/>
                </a:lnTo>
                <a:lnTo>
                  <a:pt x="4877" y="8173"/>
                </a:lnTo>
                <a:lnTo>
                  <a:pt x="4833" y="8159"/>
                </a:lnTo>
                <a:lnTo>
                  <a:pt x="4787" y="8147"/>
                </a:lnTo>
                <a:lnTo>
                  <a:pt x="4742" y="8135"/>
                </a:lnTo>
                <a:lnTo>
                  <a:pt x="4698" y="8124"/>
                </a:lnTo>
                <a:lnTo>
                  <a:pt x="4652" y="8113"/>
                </a:lnTo>
                <a:lnTo>
                  <a:pt x="4607" y="8103"/>
                </a:lnTo>
                <a:lnTo>
                  <a:pt x="4562" y="8093"/>
                </a:lnTo>
                <a:lnTo>
                  <a:pt x="4517" y="8084"/>
                </a:lnTo>
                <a:lnTo>
                  <a:pt x="4471" y="8075"/>
                </a:lnTo>
                <a:lnTo>
                  <a:pt x="4426" y="8067"/>
                </a:lnTo>
                <a:lnTo>
                  <a:pt x="4380" y="8059"/>
                </a:lnTo>
                <a:lnTo>
                  <a:pt x="4335" y="8052"/>
                </a:lnTo>
                <a:lnTo>
                  <a:pt x="4289" y="8045"/>
                </a:lnTo>
                <a:lnTo>
                  <a:pt x="4243" y="8039"/>
                </a:lnTo>
                <a:lnTo>
                  <a:pt x="4198" y="8034"/>
                </a:lnTo>
                <a:lnTo>
                  <a:pt x="4153" y="8029"/>
                </a:lnTo>
                <a:lnTo>
                  <a:pt x="4106" y="8025"/>
                </a:lnTo>
                <a:lnTo>
                  <a:pt x="4061" y="8021"/>
                </a:lnTo>
                <a:lnTo>
                  <a:pt x="4015" y="8018"/>
                </a:lnTo>
                <a:lnTo>
                  <a:pt x="3969" y="8015"/>
                </a:lnTo>
                <a:lnTo>
                  <a:pt x="3923" y="8013"/>
                </a:lnTo>
                <a:lnTo>
                  <a:pt x="3878" y="8011"/>
                </a:lnTo>
                <a:lnTo>
                  <a:pt x="3832" y="8011"/>
                </a:lnTo>
                <a:lnTo>
                  <a:pt x="7706" y="4116"/>
                </a:lnTo>
                <a:lnTo>
                  <a:pt x="7763" y="4063"/>
                </a:lnTo>
                <a:lnTo>
                  <a:pt x="7820" y="4012"/>
                </a:lnTo>
                <a:lnTo>
                  <a:pt x="7880" y="3964"/>
                </a:lnTo>
                <a:lnTo>
                  <a:pt x="7941" y="3918"/>
                </a:lnTo>
                <a:lnTo>
                  <a:pt x="8003" y="3875"/>
                </a:lnTo>
                <a:lnTo>
                  <a:pt x="8067" y="3834"/>
                </a:lnTo>
                <a:lnTo>
                  <a:pt x="8131" y="3796"/>
                </a:lnTo>
                <a:lnTo>
                  <a:pt x="8197" y="3760"/>
                </a:lnTo>
                <a:lnTo>
                  <a:pt x="8265" y="3725"/>
                </a:lnTo>
                <a:lnTo>
                  <a:pt x="8333" y="3694"/>
                </a:lnTo>
                <a:lnTo>
                  <a:pt x="8403" y="3665"/>
                </a:lnTo>
                <a:lnTo>
                  <a:pt x="8473" y="3638"/>
                </a:lnTo>
                <a:lnTo>
                  <a:pt x="8544" y="3613"/>
                </a:lnTo>
                <a:lnTo>
                  <a:pt x="8616" y="3591"/>
                </a:lnTo>
                <a:lnTo>
                  <a:pt x="8689" y="3571"/>
                </a:lnTo>
                <a:lnTo>
                  <a:pt x="8764" y="3554"/>
                </a:lnTo>
                <a:lnTo>
                  <a:pt x="8838" y="3539"/>
                </a:lnTo>
                <a:lnTo>
                  <a:pt x="8914" y="3526"/>
                </a:lnTo>
                <a:lnTo>
                  <a:pt x="8989" y="3515"/>
                </a:lnTo>
                <a:lnTo>
                  <a:pt x="9067" y="3507"/>
                </a:lnTo>
                <a:lnTo>
                  <a:pt x="9143" y="3501"/>
                </a:lnTo>
                <a:lnTo>
                  <a:pt x="9220" y="3497"/>
                </a:lnTo>
                <a:lnTo>
                  <a:pt x="9299" y="3496"/>
                </a:lnTo>
                <a:lnTo>
                  <a:pt x="9377" y="3497"/>
                </a:lnTo>
                <a:lnTo>
                  <a:pt x="9457" y="3500"/>
                </a:lnTo>
                <a:lnTo>
                  <a:pt x="9535" y="3505"/>
                </a:lnTo>
                <a:lnTo>
                  <a:pt x="9615" y="3512"/>
                </a:lnTo>
                <a:lnTo>
                  <a:pt x="9694" y="3522"/>
                </a:lnTo>
                <a:lnTo>
                  <a:pt x="9775" y="3534"/>
                </a:lnTo>
                <a:lnTo>
                  <a:pt x="9854" y="3548"/>
                </a:lnTo>
                <a:lnTo>
                  <a:pt x="9934" y="3565"/>
                </a:lnTo>
                <a:lnTo>
                  <a:pt x="10014" y="3583"/>
                </a:lnTo>
                <a:lnTo>
                  <a:pt x="5275" y="8311"/>
                </a:lnTo>
                <a:close/>
                <a:moveTo>
                  <a:pt x="7441" y="10165"/>
                </a:moveTo>
                <a:lnTo>
                  <a:pt x="7406" y="10107"/>
                </a:lnTo>
                <a:lnTo>
                  <a:pt x="7369" y="10049"/>
                </a:lnTo>
                <a:lnTo>
                  <a:pt x="7332" y="9992"/>
                </a:lnTo>
                <a:lnTo>
                  <a:pt x="7295" y="9936"/>
                </a:lnTo>
                <a:lnTo>
                  <a:pt x="7257" y="9880"/>
                </a:lnTo>
                <a:lnTo>
                  <a:pt x="7218" y="9824"/>
                </a:lnTo>
                <a:lnTo>
                  <a:pt x="7177" y="9768"/>
                </a:lnTo>
                <a:lnTo>
                  <a:pt x="7137" y="9714"/>
                </a:lnTo>
                <a:lnTo>
                  <a:pt x="7096" y="9660"/>
                </a:lnTo>
                <a:lnTo>
                  <a:pt x="7053" y="9606"/>
                </a:lnTo>
                <a:lnTo>
                  <a:pt x="7009" y="9553"/>
                </a:lnTo>
                <a:lnTo>
                  <a:pt x="6965" y="9500"/>
                </a:lnTo>
                <a:lnTo>
                  <a:pt x="6919" y="9448"/>
                </a:lnTo>
                <a:lnTo>
                  <a:pt x="6873" y="9397"/>
                </a:lnTo>
                <a:lnTo>
                  <a:pt x="6824" y="9347"/>
                </a:lnTo>
                <a:lnTo>
                  <a:pt x="6776" y="9297"/>
                </a:lnTo>
                <a:lnTo>
                  <a:pt x="6718" y="9240"/>
                </a:lnTo>
                <a:lnTo>
                  <a:pt x="6658" y="9185"/>
                </a:lnTo>
                <a:lnTo>
                  <a:pt x="6598" y="9131"/>
                </a:lnTo>
                <a:lnTo>
                  <a:pt x="6538" y="9079"/>
                </a:lnTo>
                <a:lnTo>
                  <a:pt x="6475" y="9029"/>
                </a:lnTo>
                <a:lnTo>
                  <a:pt x="6412" y="8978"/>
                </a:lnTo>
                <a:lnTo>
                  <a:pt x="6348" y="8930"/>
                </a:lnTo>
                <a:lnTo>
                  <a:pt x="6284" y="8884"/>
                </a:lnTo>
                <a:lnTo>
                  <a:pt x="6220" y="8838"/>
                </a:lnTo>
                <a:lnTo>
                  <a:pt x="6153" y="8794"/>
                </a:lnTo>
                <a:lnTo>
                  <a:pt x="6087" y="8750"/>
                </a:lnTo>
                <a:lnTo>
                  <a:pt x="6021" y="8707"/>
                </a:lnTo>
                <a:lnTo>
                  <a:pt x="5953" y="8666"/>
                </a:lnTo>
                <a:lnTo>
                  <a:pt x="5885" y="8626"/>
                </a:lnTo>
                <a:lnTo>
                  <a:pt x="5816" y="8587"/>
                </a:lnTo>
                <a:lnTo>
                  <a:pt x="5748" y="8549"/>
                </a:lnTo>
                <a:lnTo>
                  <a:pt x="10542" y="3766"/>
                </a:lnTo>
                <a:lnTo>
                  <a:pt x="10613" y="3798"/>
                </a:lnTo>
                <a:lnTo>
                  <a:pt x="10683" y="3831"/>
                </a:lnTo>
                <a:lnTo>
                  <a:pt x="10752" y="3866"/>
                </a:lnTo>
                <a:lnTo>
                  <a:pt x="10821" y="3903"/>
                </a:lnTo>
                <a:lnTo>
                  <a:pt x="10889" y="3942"/>
                </a:lnTo>
                <a:lnTo>
                  <a:pt x="10958" y="3983"/>
                </a:lnTo>
                <a:lnTo>
                  <a:pt x="11025" y="4026"/>
                </a:lnTo>
                <a:lnTo>
                  <a:pt x="11091" y="4070"/>
                </a:lnTo>
                <a:lnTo>
                  <a:pt x="11157" y="4115"/>
                </a:lnTo>
                <a:lnTo>
                  <a:pt x="11222" y="4163"/>
                </a:lnTo>
                <a:lnTo>
                  <a:pt x="11287" y="4212"/>
                </a:lnTo>
                <a:lnTo>
                  <a:pt x="11351" y="4263"/>
                </a:lnTo>
                <a:lnTo>
                  <a:pt x="11413" y="4317"/>
                </a:lnTo>
                <a:lnTo>
                  <a:pt x="11476" y="4372"/>
                </a:lnTo>
                <a:lnTo>
                  <a:pt x="11537" y="4428"/>
                </a:lnTo>
                <a:lnTo>
                  <a:pt x="11597" y="4487"/>
                </a:lnTo>
                <a:lnTo>
                  <a:pt x="11648" y="4537"/>
                </a:lnTo>
                <a:lnTo>
                  <a:pt x="11696" y="4590"/>
                </a:lnTo>
                <a:lnTo>
                  <a:pt x="11743" y="4642"/>
                </a:lnTo>
                <a:lnTo>
                  <a:pt x="11790" y="4696"/>
                </a:lnTo>
                <a:lnTo>
                  <a:pt x="11835" y="4749"/>
                </a:lnTo>
                <a:lnTo>
                  <a:pt x="11878" y="4803"/>
                </a:lnTo>
                <a:lnTo>
                  <a:pt x="11919" y="4859"/>
                </a:lnTo>
                <a:lnTo>
                  <a:pt x="11961" y="4915"/>
                </a:lnTo>
                <a:lnTo>
                  <a:pt x="12000" y="4970"/>
                </a:lnTo>
                <a:lnTo>
                  <a:pt x="12038" y="5027"/>
                </a:lnTo>
                <a:lnTo>
                  <a:pt x="12075" y="5084"/>
                </a:lnTo>
                <a:lnTo>
                  <a:pt x="12110" y="5142"/>
                </a:lnTo>
                <a:lnTo>
                  <a:pt x="12145" y="5200"/>
                </a:lnTo>
                <a:lnTo>
                  <a:pt x="12178" y="5258"/>
                </a:lnTo>
                <a:lnTo>
                  <a:pt x="12210" y="5316"/>
                </a:lnTo>
                <a:lnTo>
                  <a:pt x="12241" y="5375"/>
                </a:lnTo>
                <a:lnTo>
                  <a:pt x="7441" y="10165"/>
                </a:lnTo>
                <a:close/>
                <a:moveTo>
                  <a:pt x="8055" y="11941"/>
                </a:moveTo>
                <a:lnTo>
                  <a:pt x="8045" y="11856"/>
                </a:lnTo>
                <a:lnTo>
                  <a:pt x="8035" y="11772"/>
                </a:lnTo>
                <a:lnTo>
                  <a:pt x="8022" y="11687"/>
                </a:lnTo>
                <a:lnTo>
                  <a:pt x="8008" y="11603"/>
                </a:lnTo>
                <a:lnTo>
                  <a:pt x="7991" y="11519"/>
                </a:lnTo>
                <a:lnTo>
                  <a:pt x="7973" y="11435"/>
                </a:lnTo>
                <a:lnTo>
                  <a:pt x="7953" y="11352"/>
                </a:lnTo>
                <a:lnTo>
                  <a:pt x="7931" y="11270"/>
                </a:lnTo>
                <a:lnTo>
                  <a:pt x="7907" y="11187"/>
                </a:lnTo>
                <a:lnTo>
                  <a:pt x="7882" y="11105"/>
                </a:lnTo>
                <a:lnTo>
                  <a:pt x="7854" y="11024"/>
                </a:lnTo>
                <a:lnTo>
                  <a:pt x="7825" y="10943"/>
                </a:lnTo>
                <a:lnTo>
                  <a:pt x="7795" y="10861"/>
                </a:lnTo>
                <a:lnTo>
                  <a:pt x="7763" y="10781"/>
                </a:lnTo>
                <a:lnTo>
                  <a:pt x="7729" y="10702"/>
                </a:lnTo>
                <a:lnTo>
                  <a:pt x="7693" y="10622"/>
                </a:lnTo>
                <a:lnTo>
                  <a:pt x="12448" y="5878"/>
                </a:lnTo>
                <a:lnTo>
                  <a:pt x="12475" y="5965"/>
                </a:lnTo>
                <a:lnTo>
                  <a:pt x="12499" y="6051"/>
                </a:lnTo>
                <a:lnTo>
                  <a:pt x="12519" y="6137"/>
                </a:lnTo>
                <a:lnTo>
                  <a:pt x="12537" y="6223"/>
                </a:lnTo>
                <a:lnTo>
                  <a:pt x="12553" y="6310"/>
                </a:lnTo>
                <a:lnTo>
                  <a:pt x="12566" y="6396"/>
                </a:lnTo>
                <a:lnTo>
                  <a:pt x="12576" y="6482"/>
                </a:lnTo>
                <a:lnTo>
                  <a:pt x="12583" y="6568"/>
                </a:lnTo>
                <a:lnTo>
                  <a:pt x="12588" y="6654"/>
                </a:lnTo>
                <a:lnTo>
                  <a:pt x="12591" y="6739"/>
                </a:lnTo>
                <a:lnTo>
                  <a:pt x="12591" y="6824"/>
                </a:lnTo>
                <a:lnTo>
                  <a:pt x="12588" y="6908"/>
                </a:lnTo>
                <a:lnTo>
                  <a:pt x="12582" y="6992"/>
                </a:lnTo>
                <a:lnTo>
                  <a:pt x="12574" y="7075"/>
                </a:lnTo>
                <a:lnTo>
                  <a:pt x="12563" y="7158"/>
                </a:lnTo>
                <a:lnTo>
                  <a:pt x="12549" y="7239"/>
                </a:lnTo>
                <a:lnTo>
                  <a:pt x="12533" y="7320"/>
                </a:lnTo>
                <a:lnTo>
                  <a:pt x="12513" y="7400"/>
                </a:lnTo>
                <a:lnTo>
                  <a:pt x="12492" y="7479"/>
                </a:lnTo>
                <a:lnTo>
                  <a:pt x="12467" y="7557"/>
                </a:lnTo>
                <a:lnTo>
                  <a:pt x="12439" y="7635"/>
                </a:lnTo>
                <a:lnTo>
                  <a:pt x="12409" y="7710"/>
                </a:lnTo>
                <a:lnTo>
                  <a:pt x="12376" y="7784"/>
                </a:lnTo>
                <a:lnTo>
                  <a:pt x="12340" y="7857"/>
                </a:lnTo>
                <a:lnTo>
                  <a:pt x="12302" y="7930"/>
                </a:lnTo>
                <a:lnTo>
                  <a:pt x="12260" y="8000"/>
                </a:lnTo>
                <a:lnTo>
                  <a:pt x="12216" y="8069"/>
                </a:lnTo>
                <a:lnTo>
                  <a:pt x="12169" y="8136"/>
                </a:lnTo>
                <a:lnTo>
                  <a:pt x="12120" y="8203"/>
                </a:lnTo>
                <a:lnTo>
                  <a:pt x="12066" y="8267"/>
                </a:lnTo>
                <a:lnTo>
                  <a:pt x="12011" y="8329"/>
                </a:lnTo>
                <a:lnTo>
                  <a:pt x="11953" y="8389"/>
                </a:lnTo>
                <a:lnTo>
                  <a:pt x="11947" y="8394"/>
                </a:lnTo>
                <a:lnTo>
                  <a:pt x="11940" y="8400"/>
                </a:lnTo>
                <a:lnTo>
                  <a:pt x="11948" y="8406"/>
                </a:lnTo>
                <a:lnTo>
                  <a:pt x="8060" y="12314"/>
                </a:lnTo>
                <a:lnTo>
                  <a:pt x="8061" y="12268"/>
                </a:lnTo>
                <a:lnTo>
                  <a:pt x="8061" y="12222"/>
                </a:lnTo>
                <a:lnTo>
                  <a:pt x="8062" y="12175"/>
                </a:lnTo>
                <a:lnTo>
                  <a:pt x="8062" y="12129"/>
                </a:lnTo>
                <a:lnTo>
                  <a:pt x="8062" y="12082"/>
                </a:lnTo>
                <a:lnTo>
                  <a:pt x="8061" y="12035"/>
                </a:lnTo>
                <a:lnTo>
                  <a:pt x="8059" y="11988"/>
                </a:lnTo>
                <a:lnTo>
                  <a:pt x="8055" y="11941"/>
                </a:lnTo>
                <a:close/>
                <a:moveTo>
                  <a:pt x="14785" y="1295"/>
                </a:moveTo>
                <a:lnTo>
                  <a:pt x="14707" y="1218"/>
                </a:lnTo>
                <a:lnTo>
                  <a:pt x="14626" y="1144"/>
                </a:lnTo>
                <a:lnTo>
                  <a:pt x="14546" y="1072"/>
                </a:lnTo>
                <a:lnTo>
                  <a:pt x="14463" y="1003"/>
                </a:lnTo>
                <a:lnTo>
                  <a:pt x="14379" y="934"/>
                </a:lnTo>
                <a:lnTo>
                  <a:pt x="14294" y="869"/>
                </a:lnTo>
                <a:lnTo>
                  <a:pt x="14208" y="806"/>
                </a:lnTo>
                <a:lnTo>
                  <a:pt x="14119" y="745"/>
                </a:lnTo>
                <a:lnTo>
                  <a:pt x="14031" y="685"/>
                </a:lnTo>
                <a:lnTo>
                  <a:pt x="13941" y="629"/>
                </a:lnTo>
                <a:lnTo>
                  <a:pt x="13851" y="575"/>
                </a:lnTo>
                <a:lnTo>
                  <a:pt x="13758" y="523"/>
                </a:lnTo>
                <a:lnTo>
                  <a:pt x="13666" y="473"/>
                </a:lnTo>
                <a:lnTo>
                  <a:pt x="13572" y="426"/>
                </a:lnTo>
                <a:lnTo>
                  <a:pt x="13478" y="380"/>
                </a:lnTo>
                <a:lnTo>
                  <a:pt x="13382" y="338"/>
                </a:lnTo>
                <a:lnTo>
                  <a:pt x="13286" y="298"/>
                </a:lnTo>
                <a:lnTo>
                  <a:pt x="13190" y="260"/>
                </a:lnTo>
                <a:lnTo>
                  <a:pt x="13092" y="225"/>
                </a:lnTo>
                <a:lnTo>
                  <a:pt x="12995" y="193"/>
                </a:lnTo>
                <a:lnTo>
                  <a:pt x="12896" y="162"/>
                </a:lnTo>
                <a:lnTo>
                  <a:pt x="12798" y="134"/>
                </a:lnTo>
                <a:lnTo>
                  <a:pt x="12698" y="109"/>
                </a:lnTo>
                <a:lnTo>
                  <a:pt x="12598" y="86"/>
                </a:lnTo>
                <a:lnTo>
                  <a:pt x="12499" y="66"/>
                </a:lnTo>
                <a:lnTo>
                  <a:pt x="12398" y="49"/>
                </a:lnTo>
                <a:lnTo>
                  <a:pt x="12299" y="34"/>
                </a:lnTo>
                <a:lnTo>
                  <a:pt x="12198" y="22"/>
                </a:lnTo>
                <a:lnTo>
                  <a:pt x="12097" y="12"/>
                </a:lnTo>
                <a:lnTo>
                  <a:pt x="11996" y="5"/>
                </a:lnTo>
                <a:lnTo>
                  <a:pt x="11895" y="1"/>
                </a:lnTo>
                <a:lnTo>
                  <a:pt x="11795" y="0"/>
                </a:lnTo>
                <a:lnTo>
                  <a:pt x="11710" y="1"/>
                </a:lnTo>
                <a:lnTo>
                  <a:pt x="11626" y="4"/>
                </a:lnTo>
                <a:lnTo>
                  <a:pt x="11542" y="9"/>
                </a:lnTo>
                <a:lnTo>
                  <a:pt x="11459" y="16"/>
                </a:lnTo>
                <a:lnTo>
                  <a:pt x="11376" y="24"/>
                </a:lnTo>
                <a:lnTo>
                  <a:pt x="11294" y="35"/>
                </a:lnTo>
                <a:lnTo>
                  <a:pt x="11212" y="47"/>
                </a:lnTo>
                <a:lnTo>
                  <a:pt x="11131" y="62"/>
                </a:lnTo>
                <a:lnTo>
                  <a:pt x="11051" y="78"/>
                </a:lnTo>
                <a:lnTo>
                  <a:pt x="10971" y="96"/>
                </a:lnTo>
                <a:lnTo>
                  <a:pt x="10892" y="116"/>
                </a:lnTo>
                <a:lnTo>
                  <a:pt x="10814" y="139"/>
                </a:lnTo>
                <a:lnTo>
                  <a:pt x="10736" y="162"/>
                </a:lnTo>
                <a:lnTo>
                  <a:pt x="10660" y="187"/>
                </a:lnTo>
                <a:lnTo>
                  <a:pt x="10584" y="215"/>
                </a:lnTo>
                <a:lnTo>
                  <a:pt x="10509" y="243"/>
                </a:lnTo>
                <a:lnTo>
                  <a:pt x="10435" y="274"/>
                </a:lnTo>
                <a:lnTo>
                  <a:pt x="10361" y="307"/>
                </a:lnTo>
                <a:lnTo>
                  <a:pt x="10289" y="341"/>
                </a:lnTo>
                <a:lnTo>
                  <a:pt x="10217" y="377"/>
                </a:lnTo>
                <a:lnTo>
                  <a:pt x="10147" y="416"/>
                </a:lnTo>
                <a:lnTo>
                  <a:pt x="10078" y="455"/>
                </a:lnTo>
                <a:lnTo>
                  <a:pt x="10010" y="496"/>
                </a:lnTo>
                <a:lnTo>
                  <a:pt x="9943" y="539"/>
                </a:lnTo>
                <a:lnTo>
                  <a:pt x="9876" y="583"/>
                </a:lnTo>
                <a:lnTo>
                  <a:pt x="9811" y="629"/>
                </a:lnTo>
                <a:lnTo>
                  <a:pt x="9748" y="677"/>
                </a:lnTo>
                <a:lnTo>
                  <a:pt x="9684" y="727"/>
                </a:lnTo>
                <a:lnTo>
                  <a:pt x="9623" y="778"/>
                </a:lnTo>
                <a:lnTo>
                  <a:pt x="9562" y="831"/>
                </a:lnTo>
                <a:lnTo>
                  <a:pt x="9503" y="885"/>
                </a:lnTo>
                <a:lnTo>
                  <a:pt x="9446" y="941"/>
                </a:lnTo>
                <a:lnTo>
                  <a:pt x="6997" y="3403"/>
                </a:lnTo>
                <a:lnTo>
                  <a:pt x="6986" y="3412"/>
                </a:lnTo>
                <a:lnTo>
                  <a:pt x="6974" y="3422"/>
                </a:lnTo>
                <a:lnTo>
                  <a:pt x="6969" y="3428"/>
                </a:lnTo>
                <a:lnTo>
                  <a:pt x="6964" y="3435"/>
                </a:lnTo>
                <a:lnTo>
                  <a:pt x="6965" y="3436"/>
                </a:lnTo>
                <a:lnTo>
                  <a:pt x="1769" y="8659"/>
                </a:lnTo>
                <a:lnTo>
                  <a:pt x="1747" y="8681"/>
                </a:lnTo>
                <a:lnTo>
                  <a:pt x="1725" y="8704"/>
                </a:lnTo>
                <a:lnTo>
                  <a:pt x="1704" y="8728"/>
                </a:lnTo>
                <a:lnTo>
                  <a:pt x="1683" y="8751"/>
                </a:lnTo>
                <a:lnTo>
                  <a:pt x="1642" y="8799"/>
                </a:lnTo>
                <a:lnTo>
                  <a:pt x="1602" y="8847"/>
                </a:lnTo>
                <a:lnTo>
                  <a:pt x="1564" y="8897"/>
                </a:lnTo>
                <a:lnTo>
                  <a:pt x="1528" y="8949"/>
                </a:lnTo>
                <a:lnTo>
                  <a:pt x="1494" y="9002"/>
                </a:lnTo>
                <a:lnTo>
                  <a:pt x="1461" y="9055"/>
                </a:lnTo>
                <a:lnTo>
                  <a:pt x="1429" y="9109"/>
                </a:lnTo>
                <a:lnTo>
                  <a:pt x="1400" y="9165"/>
                </a:lnTo>
                <a:lnTo>
                  <a:pt x="1372" y="9221"/>
                </a:lnTo>
                <a:lnTo>
                  <a:pt x="1347" y="9279"/>
                </a:lnTo>
                <a:lnTo>
                  <a:pt x="1322" y="9336"/>
                </a:lnTo>
                <a:lnTo>
                  <a:pt x="1300" y="9395"/>
                </a:lnTo>
                <a:lnTo>
                  <a:pt x="1279" y="9454"/>
                </a:lnTo>
                <a:lnTo>
                  <a:pt x="1260" y="9514"/>
                </a:lnTo>
                <a:lnTo>
                  <a:pt x="78" y="13784"/>
                </a:lnTo>
                <a:lnTo>
                  <a:pt x="74" y="13803"/>
                </a:lnTo>
                <a:lnTo>
                  <a:pt x="65" y="13846"/>
                </a:lnTo>
                <a:lnTo>
                  <a:pt x="53" y="13908"/>
                </a:lnTo>
                <a:lnTo>
                  <a:pt x="38" y="13984"/>
                </a:lnTo>
                <a:lnTo>
                  <a:pt x="31" y="14025"/>
                </a:lnTo>
                <a:lnTo>
                  <a:pt x="24" y="14066"/>
                </a:lnTo>
                <a:lnTo>
                  <a:pt x="18" y="14109"/>
                </a:lnTo>
                <a:lnTo>
                  <a:pt x="12" y="14151"/>
                </a:lnTo>
                <a:lnTo>
                  <a:pt x="7" y="14192"/>
                </a:lnTo>
                <a:lnTo>
                  <a:pt x="3" y="14231"/>
                </a:lnTo>
                <a:lnTo>
                  <a:pt x="1" y="14268"/>
                </a:lnTo>
                <a:lnTo>
                  <a:pt x="0" y="14302"/>
                </a:lnTo>
                <a:lnTo>
                  <a:pt x="2" y="14392"/>
                </a:lnTo>
                <a:lnTo>
                  <a:pt x="9" y="14481"/>
                </a:lnTo>
                <a:lnTo>
                  <a:pt x="20" y="14569"/>
                </a:lnTo>
                <a:lnTo>
                  <a:pt x="36" y="14656"/>
                </a:lnTo>
                <a:lnTo>
                  <a:pt x="55" y="14740"/>
                </a:lnTo>
                <a:lnTo>
                  <a:pt x="79" y="14824"/>
                </a:lnTo>
                <a:lnTo>
                  <a:pt x="107" y="14906"/>
                </a:lnTo>
                <a:lnTo>
                  <a:pt x="139" y="14985"/>
                </a:lnTo>
                <a:lnTo>
                  <a:pt x="174" y="15063"/>
                </a:lnTo>
                <a:lnTo>
                  <a:pt x="212" y="15139"/>
                </a:lnTo>
                <a:lnTo>
                  <a:pt x="256" y="15212"/>
                </a:lnTo>
                <a:lnTo>
                  <a:pt x="301" y="15283"/>
                </a:lnTo>
                <a:lnTo>
                  <a:pt x="350" y="15352"/>
                </a:lnTo>
                <a:lnTo>
                  <a:pt x="402" y="15419"/>
                </a:lnTo>
                <a:lnTo>
                  <a:pt x="458" y="15483"/>
                </a:lnTo>
                <a:lnTo>
                  <a:pt x="516" y="15543"/>
                </a:lnTo>
                <a:lnTo>
                  <a:pt x="577" y="15601"/>
                </a:lnTo>
                <a:lnTo>
                  <a:pt x="642" y="15657"/>
                </a:lnTo>
                <a:lnTo>
                  <a:pt x="708" y="15709"/>
                </a:lnTo>
                <a:lnTo>
                  <a:pt x="778" y="15758"/>
                </a:lnTo>
                <a:lnTo>
                  <a:pt x="849" y="15804"/>
                </a:lnTo>
                <a:lnTo>
                  <a:pt x="922" y="15846"/>
                </a:lnTo>
                <a:lnTo>
                  <a:pt x="999" y="15884"/>
                </a:lnTo>
                <a:lnTo>
                  <a:pt x="1076" y="15919"/>
                </a:lnTo>
                <a:lnTo>
                  <a:pt x="1157" y="15952"/>
                </a:lnTo>
                <a:lnTo>
                  <a:pt x="1238" y="15979"/>
                </a:lnTo>
                <a:lnTo>
                  <a:pt x="1323" y="16003"/>
                </a:lnTo>
                <a:lnTo>
                  <a:pt x="1407" y="16022"/>
                </a:lnTo>
                <a:lnTo>
                  <a:pt x="1495" y="16038"/>
                </a:lnTo>
                <a:lnTo>
                  <a:pt x="1582" y="16049"/>
                </a:lnTo>
                <a:lnTo>
                  <a:pt x="1672" y="16056"/>
                </a:lnTo>
                <a:lnTo>
                  <a:pt x="1763" y="16058"/>
                </a:lnTo>
                <a:lnTo>
                  <a:pt x="1801" y="16057"/>
                </a:lnTo>
                <a:lnTo>
                  <a:pt x="1843" y="16054"/>
                </a:lnTo>
                <a:lnTo>
                  <a:pt x="1887" y="16049"/>
                </a:lnTo>
                <a:lnTo>
                  <a:pt x="1933" y="16044"/>
                </a:lnTo>
                <a:lnTo>
                  <a:pt x="1981" y="16037"/>
                </a:lnTo>
                <a:lnTo>
                  <a:pt x="2028" y="16029"/>
                </a:lnTo>
                <a:lnTo>
                  <a:pt x="2075" y="16020"/>
                </a:lnTo>
                <a:lnTo>
                  <a:pt x="2122" y="16012"/>
                </a:lnTo>
                <a:lnTo>
                  <a:pt x="2205" y="15995"/>
                </a:lnTo>
                <a:lnTo>
                  <a:pt x="2275" y="15980"/>
                </a:lnTo>
                <a:lnTo>
                  <a:pt x="2324" y="15969"/>
                </a:lnTo>
                <a:lnTo>
                  <a:pt x="2345" y="15964"/>
                </a:lnTo>
                <a:lnTo>
                  <a:pt x="6609" y="14846"/>
                </a:lnTo>
                <a:lnTo>
                  <a:pt x="6669" y="14827"/>
                </a:lnTo>
                <a:lnTo>
                  <a:pt x="6729" y="14805"/>
                </a:lnTo>
                <a:lnTo>
                  <a:pt x="6788" y="14783"/>
                </a:lnTo>
                <a:lnTo>
                  <a:pt x="6845" y="14759"/>
                </a:lnTo>
                <a:lnTo>
                  <a:pt x="6903" y="14733"/>
                </a:lnTo>
                <a:lnTo>
                  <a:pt x="6960" y="14705"/>
                </a:lnTo>
                <a:lnTo>
                  <a:pt x="7015" y="14675"/>
                </a:lnTo>
                <a:lnTo>
                  <a:pt x="7070" y="14644"/>
                </a:lnTo>
                <a:lnTo>
                  <a:pt x="7123" y="14612"/>
                </a:lnTo>
                <a:lnTo>
                  <a:pt x="7175" y="14577"/>
                </a:lnTo>
                <a:lnTo>
                  <a:pt x="7227" y="14541"/>
                </a:lnTo>
                <a:lnTo>
                  <a:pt x="7277" y="14502"/>
                </a:lnTo>
                <a:lnTo>
                  <a:pt x="7326" y="14463"/>
                </a:lnTo>
                <a:lnTo>
                  <a:pt x="7375" y="14422"/>
                </a:lnTo>
                <a:lnTo>
                  <a:pt x="7421" y="14380"/>
                </a:lnTo>
                <a:lnTo>
                  <a:pt x="7466" y="14336"/>
                </a:lnTo>
                <a:lnTo>
                  <a:pt x="15143" y="6617"/>
                </a:lnTo>
                <a:lnTo>
                  <a:pt x="15270" y="6483"/>
                </a:lnTo>
                <a:lnTo>
                  <a:pt x="15387" y="6344"/>
                </a:lnTo>
                <a:lnTo>
                  <a:pt x="15495" y="6200"/>
                </a:lnTo>
                <a:lnTo>
                  <a:pt x="15594" y="6053"/>
                </a:lnTo>
                <a:lnTo>
                  <a:pt x="15685" y="5900"/>
                </a:lnTo>
                <a:lnTo>
                  <a:pt x="15766" y="5744"/>
                </a:lnTo>
                <a:lnTo>
                  <a:pt x="15837" y="5584"/>
                </a:lnTo>
                <a:lnTo>
                  <a:pt x="15901" y="5421"/>
                </a:lnTo>
                <a:lnTo>
                  <a:pt x="15955" y="5254"/>
                </a:lnTo>
                <a:lnTo>
                  <a:pt x="16000" y="5084"/>
                </a:lnTo>
                <a:lnTo>
                  <a:pt x="16037" y="4913"/>
                </a:lnTo>
                <a:lnTo>
                  <a:pt x="16065" y="4739"/>
                </a:lnTo>
                <a:lnTo>
                  <a:pt x="16083" y="4563"/>
                </a:lnTo>
                <a:lnTo>
                  <a:pt x="16093" y="4387"/>
                </a:lnTo>
                <a:lnTo>
                  <a:pt x="16094" y="4208"/>
                </a:lnTo>
                <a:lnTo>
                  <a:pt x="16087" y="4030"/>
                </a:lnTo>
                <a:lnTo>
                  <a:pt x="16070" y="3850"/>
                </a:lnTo>
                <a:lnTo>
                  <a:pt x="16045" y="3669"/>
                </a:lnTo>
                <a:lnTo>
                  <a:pt x="16011" y="3490"/>
                </a:lnTo>
                <a:lnTo>
                  <a:pt x="15968" y="3310"/>
                </a:lnTo>
                <a:lnTo>
                  <a:pt x="15917" y="3131"/>
                </a:lnTo>
                <a:lnTo>
                  <a:pt x="15857" y="2953"/>
                </a:lnTo>
                <a:lnTo>
                  <a:pt x="15788" y="2776"/>
                </a:lnTo>
                <a:lnTo>
                  <a:pt x="15711" y="2601"/>
                </a:lnTo>
                <a:lnTo>
                  <a:pt x="15625" y="2428"/>
                </a:lnTo>
                <a:lnTo>
                  <a:pt x="15531" y="2257"/>
                </a:lnTo>
                <a:lnTo>
                  <a:pt x="15428" y="2089"/>
                </a:lnTo>
                <a:lnTo>
                  <a:pt x="15316" y="1923"/>
                </a:lnTo>
                <a:lnTo>
                  <a:pt x="15196" y="1760"/>
                </a:lnTo>
                <a:lnTo>
                  <a:pt x="15067" y="1602"/>
                </a:lnTo>
                <a:lnTo>
                  <a:pt x="14930" y="1446"/>
                </a:lnTo>
                <a:lnTo>
                  <a:pt x="14785" y="1295"/>
                </a:lnTo>
                <a:close/>
              </a:path>
            </a:pathLst>
          </a:custGeom>
          <a:solidFill>
            <a:sysClr val="window" lastClr="FFFFFF"/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endParaRPr lang="id-ID" sz="135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ldLvl="0" animBg="1"/>
      <p:bldP spid="2" grpId="0" bldLvl="0" animBg="1"/>
      <p:bldP spid="7" grpId="0" bldLvl="0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827720" y="411153"/>
            <a:ext cx="22413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b="1">
                <a:solidFill>
                  <a:srgbClr val="FF0000"/>
                </a:solidFill>
                <a:latin typeface="方正大黑简体" panose="02010601030101010101" pitchFamily="2" charset="-122"/>
                <a:ea typeface="方正大黑简体" panose="02010601030101010101" pitchFamily="2" charset="-122"/>
              </a:rPr>
              <a:t>经手人</a:t>
            </a:r>
            <a:r>
              <a:rPr lang="zh-CN" altLang="en-US" sz="1600" smtClean="0">
                <a:solidFill>
                  <a:srgbClr val="1C408F"/>
                </a:solidFill>
                <a:latin typeface="方正大黑简体" panose="02010601030101010101" pitchFamily="2" charset="-122"/>
                <a:ea typeface="方正大黑简体" panose="02010601030101010101" pitchFamily="2" charset="-122"/>
              </a:rPr>
              <a:t>【提交退</a:t>
            </a:r>
            <a:r>
              <a:rPr lang="zh-CN" altLang="en-US" sz="1600" smtClean="0">
                <a:solidFill>
                  <a:srgbClr val="FF0000"/>
                </a:solidFill>
                <a:latin typeface="Calibri" panose="020F0502020204030204" charset="0"/>
                <a:ea typeface="方正大黑简体" panose="02010601030101010101" pitchFamily="2" charset="-122"/>
              </a:rPr>
              <a:t>用</a:t>
            </a:r>
            <a:r>
              <a:rPr lang="zh-CN" altLang="en-US" sz="1600" smtClean="0">
                <a:solidFill>
                  <a:srgbClr val="1C408F"/>
                </a:solidFill>
                <a:latin typeface="方正大黑简体" panose="02010601030101010101" pitchFamily="2" charset="-122"/>
                <a:ea typeface="方正大黑简体" panose="02010601030101010101" pitchFamily="2" charset="-122"/>
              </a:rPr>
              <a:t>单】</a:t>
            </a:r>
            <a:endParaRPr lang="zh-CN" altLang="en-US" sz="1600" dirty="0">
              <a:solidFill>
                <a:srgbClr val="1C408F"/>
              </a:solidFill>
              <a:latin typeface="方正大黑简体" panose="02010601030101010101" pitchFamily="2" charset="-122"/>
              <a:ea typeface="方正大黑简体" panose="02010601030101010101" pitchFamily="2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395605" y="3003550"/>
            <a:ext cx="4462145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sz="16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charset="0"/>
                <a:ea typeface="方正大黑简体" panose="02010601030101010101" pitchFamily="2" charset="-122"/>
              </a:rPr>
              <a:t>提交退</a:t>
            </a:r>
            <a:r>
              <a:rPr lang="zh-CN" altLang="en-US" sz="1600" smtClean="0">
                <a:solidFill>
                  <a:srgbClr val="FF0000"/>
                </a:solidFill>
                <a:latin typeface="Calibri" panose="020F0502020204030204" charset="0"/>
                <a:ea typeface="方正大黑简体" panose="02010601030101010101" pitchFamily="2" charset="-122"/>
              </a:rPr>
              <a:t>用</a:t>
            </a:r>
            <a:r>
              <a:rPr sz="16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charset="0"/>
                <a:ea typeface="方正大黑简体" panose="02010601030101010101" pitchFamily="2" charset="-122"/>
              </a:rPr>
              <a:t>单</a:t>
            </a:r>
            <a:r>
              <a:rPr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charset="0"/>
                <a:ea typeface="方正大黑简体" panose="02010601030101010101" pitchFamily="2" charset="-122"/>
              </a:rPr>
              <a:t>：</a:t>
            </a:r>
          </a:p>
          <a:p>
            <a:pPr>
              <a:lnSpc>
                <a:spcPct val="150000"/>
              </a:lnSpc>
            </a:pPr>
            <a:r>
              <a:rPr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charset="0"/>
                <a:ea typeface="方正大黑简体" panose="02010601030101010101" pitchFamily="2" charset="-122"/>
              </a:rPr>
              <a:t>租用管理</a:t>
            </a:r>
            <a:r>
              <a:rPr sz="160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charset="0"/>
                <a:ea typeface="方正大黑简体" panose="02010601030101010101" pitchFamily="2" charset="-122"/>
              </a:rPr>
              <a:t>-&gt;</a:t>
            </a:r>
            <a:r>
              <a:rPr sz="16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charset="0"/>
                <a:ea typeface="方正大黑简体" panose="02010601030101010101" pitchFamily="2" charset="-122"/>
              </a:rPr>
              <a:t>退</a:t>
            </a:r>
            <a:r>
              <a:rPr lang="zh-CN" altLang="en-US" sz="1600" smtClean="0">
                <a:solidFill>
                  <a:srgbClr val="FF0000"/>
                </a:solidFill>
                <a:latin typeface="Calibri" panose="020F0502020204030204" charset="0"/>
                <a:ea typeface="方正大黑简体" panose="02010601030101010101" pitchFamily="2" charset="-122"/>
              </a:rPr>
              <a:t>用</a:t>
            </a:r>
            <a:r>
              <a:rPr sz="16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charset="0"/>
                <a:ea typeface="方正大黑简体" panose="02010601030101010101" pitchFamily="2" charset="-122"/>
              </a:rPr>
              <a:t>申请</a:t>
            </a:r>
            <a:r>
              <a:rPr sz="160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charset="0"/>
                <a:ea typeface="方正大黑简体" panose="02010601030101010101" pitchFamily="2" charset="-122"/>
              </a:rPr>
              <a:t>-&gt;</a:t>
            </a:r>
            <a:r>
              <a:rPr sz="16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charset="0"/>
                <a:ea typeface="方正大黑简体" panose="02010601030101010101" pitchFamily="2" charset="-122"/>
              </a:rPr>
              <a:t>编辑退</a:t>
            </a:r>
            <a:r>
              <a:rPr lang="zh-CN" altLang="en-US" sz="1600" smtClean="0">
                <a:solidFill>
                  <a:srgbClr val="FF0000"/>
                </a:solidFill>
                <a:latin typeface="Calibri" panose="020F0502020204030204" charset="0"/>
                <a:ea typeface="方正大黑简体" panose="02010601030101010101" pitchFamily="2" charset="-122"/>
              </a:rPr>
              <a:t>用</a:t>
            </a:r>
            <a:r>
              <a:rPr sz="16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charset="0"/>
                <a:ea typeface="方正大黑简体" panose="02010601030101010101" pitchFamily="2" charset="-122"/>
              </a:rPr>
              <a:t>信息</a:t>
            </a:r>
            <a:r>
              <a:rPr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charset="0"/>
                <a:ea typeface="方正大黑简体" panose="02010601030101010101" pitchFamily="2" charset="-122"/>
              </a:rPr>
              <a:t>-&gt;保存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4" cstate="print"/>
          <a:srcRect r="5148"/>
          <a:stretch>
            <a:fillRect/>
          </a:stretch>
        </p:blipFill>
        <p:spPr>
          <a:xfrm>
            <a:off x="395605" y="987425"/>
            <a:ext cx="8277225" cy="1809115"/>
          </a:xfrm>
          <a:prstGeom prst="rect">
            <a:avLst/>
          </a:prstGeom>
          <a:ln w="19050">
            <a:solidFill>
              <a:srgbClr val="C1834B"/>
            </a:solidFill>
          </a:ln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888990" y="2211705"/>
            <a:ext cx="2783840" cy="2594610"/>
          </a:xfrm>
          <a:prstGeom prst="rect">
            <a:avLst/>
          </a:prstGeom>
          <a:ln w="19050">
            <a:solidFill>
              <a:srgbClr val="C1834B"/>
            </a:solidFill>
          </a:ln>
        </p:spPr>
      </p:pic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827720" y="411153"/>
            <a:ext cx="244650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b="1">
                <a:solidFill>
                  <a:srgbClr val="FF0000"/>
                </a:solidFill>
                <a:latin typeface="方正大黑简体" panose="02010601030101010101" pitchFamily="2" charset="-122"/>
                <a:ea typeface="方正大黑简体" panose="02010601030101010101" pitchFamily="2" charset="-122"/>
              </a:rPr>
              <a:t>经手人</a:t>
            </a:r>
            <a:r>
              <a:rPr lang="zh-CN" altLang="en-US" sz="1600" smtClean="0">
                <a:solidFill>
                  <a:srgbClr val="1C408F"/>
                </a:solidFill>
                <a:latin typeface="方正大黑简体" panose="02010601030101010101" pitchFamily="2" charset="-122"/>
                <a:ea typeface="方正大黑简体" panose="02010601030101010101" pitchFamily="2" charset="-122"/>
              </a:rPr>
              <a:t>【查看退</a:t>
            </a:r>
            <a:r>
              <a:rPr lang="zh-CN" altLang="en-US" sz="1600" smtClean="0">
                <a:solidFill>
                  <a:srgbClr val="FF0000"/>
                </a:solidFill>
                <a:latin typeface="Calibri" panose="020F0502020204030204" charset="0"/>
                <a:ea typeface="方正大黑简体" panose="02010601030101010101" pitchFamily="2" charset="-122"/>
              </a:rPr>
              <a:t>用</a:t>
            </a:r>
            <a:r>
              <a:rPr lang="zh-CN" altLang="en-US" sz="1600" smtClean="0">
                <a:solidFill>
                  <a:srgbClr val="1C408F"/>
                </a:solidFill>
                <a:latin typeface="方正大黑简体" panose="02010601030101010101" pitchFamily="2" charset="-122"/>
                <a:ea typeface="方正大黑简体" panose="02010601030101010101" pitchFamily="2" charset="-122"/>
              </a:rPr>
              <a:t>订单】</a:t>
            </a:r>
            <a:endParaRPr lang="zh-CN" altLang="en-US" sz="1600" dirty="0">
              <a:solidFill>
                <a:srgbClr val="1C408F"/>
              </a:solidFill>
              <a:latin typeface="方正大黑简体" panose="02010601030101010101" pitchFamily="2" charset="-122"/>
              <a:ea typeface="方正大黑简体" panose="02010601030101010101" pitchFamily="2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323850" y="4083685"/>
            <a:ext cx="61785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sz="16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charset="0"/>
                <a:ea typeface="方正大黑简体" panose="02010601030101010101" pitchFamily="2" charset="-122"/>
              </a:rPr>
              <a:t>保存退</a:t>
            </a:r>
            <a:r>
              <a:rPr lang="zh-CN" altLang="en-US" sz="1600" smtClean="0">
                <a:solidFill>
                  <a:srgbClr val="FF0000"/>
                </a:solidFill>
                <a:latin typeface="Calibri" panose="020F0502020204030204" charset="0"/>
                <a:ea typeface="方正大黑简体" panose="02010601030101010101" pitchFamily="2" charset="-122"/>
              </a:rPr>
              <a:t>用</a:t>
            </a:r>
            <a:r>
              <a:rPr sz="16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charset="0"/>
                <a:ea typeface="方正大黑简体" panose="02010601030101010101" pitchFamily="2" charset="-122"/>
              </a:rPr>
              <a:t>申请后</a:t>
            </a:r>
            <a:r>
              <a:rPr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charset="0"/>
                <a:ea typeface="方正大黑简体" panose="02010601030101010101" pitchFamily="2" charset="-122"/>
              </a:rPr>
              <a:t>，可以在</a:t>
            </a:r>
            <a:r>
              <a:rPr sz="160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charset="0"/>
                <a:ea typeface="方正大黑简体" panose="02010601030101010101" pitchFamily="2" charset="-122"/>
              </a:rPr>
              <a:t>【</a:t>
            </a:r>
            <a:r>
              <a:rPr sz="16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charset="0"/>
                <a:ea typeface="方正大黑简体" panose="02010601030101010101" pitchFamily="2" charset="-122"/>
              </a:rPr>
              <a:t>退租管理</a:t>
            </a:r>
            <a:r>
              <a:rPr sz="160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charset="0"/>
                <a:ea typeface="方正大黑简体" panose="02010601030101010101" pitchFamily="2" charset="-122"/>
              </a:rPr>
              <a:t>】</a:t>
            </a:r>
            <a:r>
              <a:rPr sz="16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charset="0"/>
                <a:ea typeface="方正大黑简体" panose="02010601030101010101" pitchFamily="2" charset="-122"/>
              </a:rPr>
              <a:t>查看退</a:t>
            </a:r>
            <a:r>
              <a:rPr lang="zh-CN" altLang="en-US" sz="1600" smtClean="0">
                <a:solidFill>
                  <a:srgbClr val="FF0000"/>
                </a:solidFill>
                <a:latin typeface="Calibri" panose="020F0502020204030204" charset="0"/>
                <a:ea typeface="方正大黑简体" panose="02010601030101010101" pitchFamily="2" charset="-122"/>
              </a:rPr>
              <a:t>用</a:t>
            </a:r>
            <a:r>
              <a:rPr sz="16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charset="0"/>
                <a:ea typeface="方正大黑简体" panose="02010601030101010101" pitchFamily="2" charset="-122"/>
              </a:rPr>
              <a:t>的订单</a:t>
            </a:r>
            <a:endParaRPr sz="1600" dirty="0">
              <a:solidFill>
                <a:schemeClr val="tx1">
                  <a:lumMod val="85000"/>
                  <a:lumOff val="15000"/>
                </a:schemeClr>
              </a:solidFill>
              <a:latin typeface="Calibri" panose="020F0502020204030204" charset="0"/>
              <a:ea typeface="方正大黑简体" panose="02010601030101010101" pitchFamily="2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95605" y="915035"/>
            <a:ext cx="8257540" cy="3098800"/>
          </a:xfrm>
          <a:prstGeom prst="rect">
            <a:avLst/>
          </a:prstGeom>
          <a:ln w="19050">
            <a:solidFill>
              <a:srgbClr val="C1834B"/>
            </a:solidFill>
          </a:ln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5" cstate="print"/>
          <a:srcRect l="-115" t="28058" r="2266"/>
          <a:stretch>
            <a:fillRect/>
          </a:stretch>
        </p:blipFill>
        <p:spPr>
          <a:xfrm>
            <a:off x="1665605" y="2643505"/>
            <a:ext cx="6987540" cy="56896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827720" y="411153"/>
            <a:ext cx="995680" cy="3371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rgbClr val="1C408F"/>
                </a:solidFill>
                <a:latin typeface="方正大黑简体" panose="02010601030101010101" pitchFamily="2" charset="-122"/>
                <a:ea typeface="方正大黑简体" panose="02010601030101010101" pitchFamily="2" charset="-122"/>
              </a:rPr>
              <a:t>角色权限</a:t>
            </a:r>
          </a:p>
        </p:txBody>
      </p:sp>
      <p:graphicFrame>
        <p:nvGraphicFramePr>
          <p:cNvPr id="3" name="表格 2"/>
          <p:cNvGraphicFramePr/>
          <p:nvPr>
            <p:custDataLst>
              <p:tags r:id="rId1"/>
            </p:custDataLst>
            <p:extLst>
              <p:ext uri="{D42A27DB-BD31-4B8C-83A1-F6EECF244321}">
                <p14:modId xmlns="" xmlns:p14="http://schemas.microsoft.com/office/powerpoint/2010/main" val="3387248028"/>
              </p:ext>
            </p:extLst>
          </p:nvPr>
        </p:nvGraphicFramePr>
        <p:xfrm>
          <a:off x="755650" y="1299954"/>
          <a:ext cx="7065010" cy="25679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2433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5440680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464820">
                <a:tc>
                  <a:txBody>
                    <a:bodyPr/>
                    <a:lstStyle/>
                    <a:p>
                      <a:pPr algn="ctr">
                        <a:buClrTx/>
                        <a:buSzTx/>
                        <a:buFontTx/>
                        <a:buNone/>
                      </a:pPr>
                      <a:r>
                        <a:rPr lang="zh-CN" altLang="en-US" sz="1000" b="0" dirty="0">
                          <a:solidFill>
                            <a:schemeClr val="bg1"/>
                          </a:solidFill>
                          <a:latin typeface="方正大黑简体" panose="02010601030101010101" pitchFamily="2" charset="-122"/>
                          <a:ea typeface="方正大黑简体" panose="02010601030101010101" pitchFamily="2" charset="-122"/>
                        </a:rPr>
                        <a:t>角色</a:t>
                      </a: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C408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ClrTx/>
                        <a:buSzTx/>
                        <a:buFontTx/>
                        <a:buNone/>
                      </a:pPr>
                      <a:r>
                        <a:rPr lang="zh-CN" altLang="en-US" sz="1000" b="0" dirty="0">
                          <a:solidFill>
                            <a:schemeClr val="bg1"/>
                          </a:solidFill>
                          <a:latin typeface="方正大黑简体" panose="02010601030101010101" pitchFamily="2" charset="-122"/>
                          <a:ea typeface="方正大黑简体" panose="02010601030101010101" pitchFamily="2" charset="-122"/>
                        </a:rPr>
                        <a:t>权限</a:t>
                      </a: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C408F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426720">
                <a:tc>
                  <a:txBody>
                    <a:bodyPr/>
                    <a:lstStyle/>
                    <a:p>
                      <a:pPr algn="ctr">
                        <a:buClrTx/>
                        <a:buSzTx/>
                        <a:buFontTx/>
                        <a:buNone/>
                      </a:pPr>
                      <a:r>
                        <a:rPr lang="zh-CN" altLang="en-US" sz="1000" b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方正大黑简体" panose="02010601030101010101" pitchFamily="2" charset="-122"/>
                          <a:ea typeface="方正大黑简体" panose="02010601030101010101" pitchFamily="2" charset="-122"/>
                        </a:rPr>
                        <a:t>系统管理员</a:t>
                      </a: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buClrTx/>
                        <a:buSzTx/>
                        <a:buFontTx/>
                        <a:buNone/>
                      </a:pPr>
                      <a:r>
                        <a:rPr lang="zh-CN" altLang="en-US" sz="1000" b="0" smtClean="0">
                          <a:solidFill>
                            <a:srgbClr val="FF0000"/>
                          </a:solidFill>
                          <a:latin typeface="方正大黑简体" panose="02010601030101010101" pitchFamily="2" charset="-122"/>
                          <a:ea typeface="方正大黑简体" panose="02010601030101010101" pitchFamily="2" charset="-122"/>
                        </a:rPr>
                        <a:t>负责系统的正常运行</a:t>
                      </a:r>
                      <a:r>
                        <a:rPr lang="zh-CN" altLang="en-US" sz="1000" b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方正大黑简体" panose="02010601030101010101" pitchFamily="2" charset="-122"/>
                          <a:ea typeface="方正大黑简体" panose="02010601030101010101" pitchFamily="2" charset="-122"/>
                        </a:rPr>
                        <a:t>，</a:t>
                      </a:r>
                      <a:r>
                        <a:rPr lang="zh-CN" altLang="en-US" sz="1000" b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方正大黑简体" panose="02010601030101010101" pitchFamily="2" charset="-122"/>
                          <a:ea typeface="方正大黑简体" panose="02010601030101010101" pitchFamily="2" charset="-122"/>
                        </a:rPr>
                        <a:t>可</a:t>
                      </a:r>
                      <a:r>
                        <a:rPr lang="zh-CN" altLang="en-US" sz="1000" b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方正大黑简体" panose="02010601030101010101" pitchFamily="2" charset="-122"/>
                          <a:ea typeface="方正大黑简体" panose="02010601030101010101" pitchFamily="2" charset="-122"/>
                        </a:rPr>
                        <a:t>修改</a:t>
                      </a:r>
                      <a:r>
                        <a:rPr lang="zh-CN" altLang="en-US" sz="1000" b="0" smtClean="0">
                          <a:solidFill>
                            <a:srgbClr val="FF0000"/>
                          </a:solidFill>
                          <a:latin typeface="方正大黑简体" panose="02010601030101010101" pitchFamily="2" charset="-122"/>
                          <a:ea typeface="方正大黑简体" panose="02010601030101010101" pitchFamily="2" charset="-122"/>
                        </a:rPr>
                        <a:t>角色及操作</a:t>
                      </a:r>
                      <a:r>
                        <a:rPr lang="zh-CN" altLang="en-US" sz="1000" b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方正大黑简体" panose="02010601030101010101" pitchFamily="2" charset="-122"/>
                          <a:ea typeface="方正大黑简体" panose="02010601030101010101" pitchFamily="2" charset="-122"/>
                        </a:rPr>
                        <a:t>权限</a:t>
                      </a:r>
                      <a:endParaRPr lang="zh-CN" altLang="en-US" sz="1000" b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方正大黑简体" panose="02010601030101010101" pitchFamily="2" charset="-122"/>
                        <a:ea typeface="方正大黑简体" panose="02010601030101010101" pitchFamily="2" charset="-122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449580">
                <a:tc>
                  <a:txBody>
                    <a:bodyPr/>
                    <a:lstStyle/>
                    <a:p>
                      <a:pPr algn="ctr">
                        <a:buClrTx/>
                        <a:buSzTx/>
                        <a:buFontTx/>
                        <a:buNone/>
                      </a:pPr>
                      <a:r>
                        <a:rPr lang="zh-CN" altLang="en-US" sz="1000" b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方正大黑简体" panose="02010601030101010101" pitchFamily="2" charset="-122"/>
                          <a:ea typeface="方正大黑简体" panose="02010601030101010101" pitchFamily="2" charset="-122"/>
                        </a:rPr>
                        <a:t>预约管理员</a:t>
                      </a: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buClrTx/>
                        <a:buSzTx/>
                        <a:buFontTx/>
                        <a:buNone/>
                      </a:pPr>
                      <a:r>
                        <a:rPr lang="zh-CN" altLang="en-US" sz="1000" b="0" smtClean="0">
                          <a:solidFill>
                            <a:srgbClr val="FF0000"/>
                          </a:solidFill>
                          <a:latin typeface="方正大黑简体" panose="02010601030101010101" pitchFamily="2" charset="-122"/>
                          <a:ea typeface="方正大黑简体" panose="02010601030101010101" pitchFamily="2" charset="-122"/>
                        </a:rPr>
                        <a:t>对师生用户发起的各类业务进行审核，将审核通过的业务推送给上级审批</a:t>
                      </a:r>
                      <a:endParaRPr lang="zh-CN" altLang="en-US" sz="1000" b="0" dirty="0">
                        <a:solidFill>
                          <a:srgbClr val="FF0000"/>
                        </a:solidFill>
                        <a:latin typeface="方正大黑简体" panose="02010601030101010101" pitchFamily="2" charset="-122"/>
                        <a:ea typeface="方正大黑简体" panose="02010601030101010101" pitchFamily="2" charset="-122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422275">
                <a:tc>
                  <a:txBody>
                    <a:bodyPr/>
                    <a:lstStyle/>
                    <a:p>
                      <a:pPr algn="ctr">
                        <a:buClrTx/>
                        <a:buSzTx/>
                        <a:buFontTx/>
                        <a:buNone/>
                      </a:pPr>
                      <a:r>
                        <a:rPr lang="zh-CN" altLang="en-US" sz="1000" b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方正大黑简体" panose="02010601030101010101" pitchFamily="2" charset="-122"/>
                          <a:ea typeface="方正大黑简体" panose="02010601030101010101" pitchFamily="2" charset="-122"/>
                        </a:rPr>
                        <a:t>预约</a:t>
                      </a:r>
                      <a:r>
                        <a:rPr lang="zh-CN" altLang="en-US" sz="1000" b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方正大黑简体" panose="02010601030101010101" pitchFamily="2" charset="-122"/>
                          <a:ea typeface="方正大黑简体" panose="02010601030101010101" pitchFamily="2" charset="-122"/>
                        </a:rPr>
                        <a:t>审</a:t>
                      </a:r>
                      <a:r>
                        <a:rPr lang="zh-CN" altLang="en-US" sz="1000" b="0" smtClean="0">
                          <a:solidFill>
                            <a:srgbClr val="FF0000"/>
                          </a:solidFill>
                          <a:latin typeface="方正大黑简体" panose="02010601030101010101" pitchFamily="2" charset="-122"/>
                          <a:ea typeface="方正大黑简体" panose="02010601030101010101" pitchFamily="2" charset="-122"/>
                        </a:rPr>
                        <a:t>批</a:t>
                      </a:r>
                      <a:r>
                        <a:rPr lang="zh-CN" altLang="en-US" sz="1000" b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方正大黑简体" panose="02010601030101010101" pitchFamily="2" charset="-122"/>
                          <a:ea typeface="方正大黑简体" panose="02010601030101010101" pitchFamily="2" charset="-122"/>
                        </a:rPr>
                        <a:t>人</a:t>
                      </a:r>
                      <a:endParaRPr lang="zh-CN" altLang="en-US" sz="1000" b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方正大黑简体" panose="02010601030101010101" pitchFamily="2" charset="-122"/>
                        <a:ea typeface="方正大黑简体" panose="02010601030101010101" pitchFamily="2" charset="-122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buClrTx/>
                        <a:buSzTx/>
                        <a:buFontTx/>
                        <a:buNone/>
                      </a:pPr>
                      <a:r>
                        <a:rPr lang="zh-CN" altLang="en-US" sz="1000" b="0" smtClean="0">
                          <a:solidFill>
                            <a:srgbClr val="FF0000"/>
                          </a:solidFill>
                          <a:latin typeface="方正大黑简体" panose="02010601030101010101" pitchFamily="2" charset="-122"/>
                          <a:ea typeface="方正大黑简体" panose="02010601030101010101" pitchFamily="2" charset="-122"/>
                        </a:rPr>
                        <a:t>对预约管理员审核通过的业务进行审批</a:t>
                      </a:r>
                      <a:endParaRPr lang="zh-CN" altLang="en-US" sz="1000" b="0" dirty="0">
                        <a:solidFill>
                          <a:srgbClr val="FF0000"/>
                        </a:solidFill>
                        <a:latin typeface="方正大黑简体" panose="02010601030101010101" pitchFamily="2" charset="-122"/>
                        <a:ea typeface="方正大黑简体" panose="02010601030101010101" pitchFamily="2" charset="-122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407035">
                <a:tc>
                  <a:txBody>
                    <a:bodyPr/>
                    <a:lstStyle/>
                    <a:p>
                      <a:pPr algn="ctr">
                        <a:buClrTx/>
                        <a:buSzTx/>
                        <a:buFontTx/>
                        <a:buNone/>
                      </a:pPr>
                      <a:r>
                        <a:rPr lang="zh-CN" altLang="en-US" sz="1000" b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方正大黑简体" panose="02010601030101010101" pitchFamily="2" charset="-122"/>
                          <a:ea typeface="方正大黑简体" panose="02010601030101010101" pitchFamily="2" charset="-122"/>
                        </a:rPr>
                        <a:t>老师（申请人）</a:t>
                      </a: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buClrTx/>
                        <a:buSzTx/>
                        <a:buFontTx/>
                        <a:buNone/>
                      </a:pPr>
                      <a:r>
                        <a:rPr lang="zh-CN" altLang="en-US" sz="1000" b="0" smtClean="0">
                          <a:solidFill>
                            <a:srgbClr val="FF0000"/>
                          </a:solidFill>
                          <a:latin typeface="方正大黑简体" panose="02010601030101010101" pitchFamily="2" charset="-122"/>
                          <a:ea typeface="方正大黑简体" panose="02010601030101010101" pitchFamily="2" charset="-122"/>
                        </a:rPr>
                        <a:t>可发起对实验资源的预约申请、续用、退用等业务，可关联经手人，授权其代为操作</a:t>
                      </a:r>
                      <a:endParaRPr lang="zh-CN" altLang="en-US" sz="1000" b="0" dirty="0">
                        <a:solidFill>
                          <a:srgbClr val="FF0000"/>
                        </a:solidFill>
                        <a:latin typeface="方正大黑简体" panose="02010601030101010101" pitchFamily="2" charset="-122"/>
                        <a:ea typeface="方正大黑简体" panose="02010601030101010101" pitchFamily="2" charset="-122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397510">
                <a:tc>
                  <a:txBody>
                    <a:bodyPr/>
                    <a:lstStyle/>
                    <a:p>
                      <a:pPr algn="ctr">
                        <a:buClrTx/>
                        <a:buSzTx/>
                        <a:buFontTx/>
                        <a:buNone/>
                      </a:pPr>
                      <a:r>
                        <a:rPr lang="zh-CN" altLang="en-US" sz="1000" b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方正大黑简体" panose="02010601030101010101" pitchFamily="2" charset="-122"/>
                          <a:ea typeface="方正大黑简体" panose="02010601030101010101" pitchFamily="2" charset="-122"/>
                        </a:rPr>
                        <a:t>学生（经手人）</a:t>
                      </a: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000" b="0" smtClean="0">
                          <a:solidFill>
                            <a:srgbClr val="FF0000"/>
                          </a:solidFill>
                          <a:latin typeface="方正大黑简体" panose="02010601030101010101" pitchFamily="2" charset="-122"/>
                          <a:ea typeface="方正大黑简体" panose="02010601030101010101" pitchFamily="2" charset="-122"/>
                        </a:rPr>
                        <a:t>获得老师（申请人）</a:t>
                      </a:r>
                      <a:r>
                        <a:rPr lang="zh-CN" altLang="en-US" sz="1000" b="0" dirty="0">
                          <a:solidFill>
                            <a:srgbClr val="FF0000"/>
                          </a:solidFill>
                          <a:latin typeface="方正大黑简体" panose="02010601030101010101" pitchFamily="2" charset="-122"/>
                          <a:ea typeface="方正大黑简体" panose="02010601030101010101" pitchFamily="2" charset="-122"/>
                        </a:rPr>
                        <a:t>的授权</a:t>
                      </a:r>
                      <a:r>
                        <a:rPr lang="zh-CN" altLang="en-US" sz="1000" b="0">
                          <a:solidFill>
                            <a:srgbClr val="FF0000"/>
                          </a:solidFill>
                          <a:latin typeface="方正大黑简体" panose="02010601030101010101" pitchFamily="2" charset="-122"/>
                          <a:ea typeface="方正大黑简体" panose="02010601030101010101" pitchFamily="2" charset="-122"/>
                        </a:rPr>
                        <a:t>后</a:t>
                      </a:r>
                      <a:r>
                        <a:rPr lang="zh-CN" altLang="en-US" sz="1000" b="0" smtClean="0">
                          <a:solidFill>
                            <a:srgbClr val="FF0000"/>
                          </a:solidFill>
                          <a:latin typeface="方正大黑简体" panose="02010601030101010101" pitchFamily="2" charset="-122"/>
                          <a:ea typeface="方正大黑简体" panose="02010601030101010101" pitchFamily="2" charset="-122"/>
                        </a:rPr>
                        <a:t>，可发起对实验资源的预约申请、续用、退用等业务</a:t>
                      </a: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827720" y="411153"/>
            <a:ext cx="306526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b="1" dirty="0">
                <a:solidFill>
                  <a:srgbClr val="FF1B0D"/>
                </a:solidFill>
                <a:latin typeface="方正大黑简体" panose="02010601030101010101" pitchFamily="2" charset="-122"/>
                <a:ea typeface="方正大黑简体" panose="02010601030101010101" pitchFamily="2" charset="-122"/>
              </a:rPr>
              <a:t>预约</a:t>
            </a:r>
            <a:r>
              <a:rPr lang="zh-CN" altLang="en-US" sz="1600" b="1">
                <a:solidFill>
                  <a:srgbClr val="FF1B0D"/>
                </a:solidFill>
                <a:latin typeface="方正大黑简体" panose="02010601030101010101" pitchFamily="2" charset="-122"/>
                <a:ea typeface="方正大黑简体" panose="02010601030101010101" pitchFamily="2" charset="-122"/>
              </a:rPr>
              <a:t>管理员</a:t>
            </a:r>
            <a:r>
              <a:rPr lang="zh-CN" altLang="en-US" sz="1600" smtClean="0">
                <a:solidFill>
                  <a:srgbClr val="1C408F"/>
                </a:solidFill>
                <a:latin typeface="方正大黑简体" panose="02010601030101010101" pitchFamily="2" charset="-122"/>
                <a:ea typeface="方正大黑简体" panose="02010601030101010101" pitchFamily="2" charset="-122"/>
              </a:rPr>
              <a:t>【退</a:t>
            </a:r>
            <a:r>
              <a:rPr lang="zh-CN" altLang="en-US" sz="1600" smtClean="0">
                <a:solidFill>
                  <a:srgbClr val="FF0000"/>
                </a:solidFill>
                <a:latin typeface="Calibri" panose="020F0502020204030204" charset="0"/>
                <a:ea typeface="方正大黑简体" panose="02010601030101010101" pitchFamily="2" charset="-122"/>
              </a:rPr>
              <a:t>用</a:t>
            </a:r>
            <a:r>
              <a:rPr lang="zh-CN" altLang="en-US" sz="1600" smtClean="0">
                <a:solidFill>
                  <a:srgbClr val="1C408F"/>
                </a:solidFill>
                <a:latin typeface="方正大黑简体" panose="02010601030101010101" pitchFamily="2" charset="-122"/>
                <a:ea typeface="方正大黑简体" panose="02010601030101010101" pitchFamily="2" charset="-122"/>
              </a:rPr>
              <a:t>管理员审批】</a:t>
            </a:r>
            <a:endParaRPr lang="zh-CN" altLang="en-US" sz="1600" dirty="0">
              <a:solidFill>
                <a:srgbClr val="1C408F"/>
              </a:solidFill>
              <a:latin typeface="方正大黑简体" panose="02010601030101010101" pitchFamily="2" charset="-122"/>
              <a:ea typeface="方正大黑简体" panose="02010601030101010101" pitchFamily="2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395605" y="3651885"/>
            <a:ext cx="4462145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sz="16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charset="0"/>
                <a:ea typeface="方正大黑简体" panose="02010601030101010101" pitchFamily="2" charset="-122"/>
              </a:rPr>
              <a:t>退</a:t>
            </a:r>
            <a:r>
              <a:rPr lang="zh-CN" altLang="en-US" sz="1600" smtClean="0">
                <a:solidFill>
                  <a:srgbClr val="FF0000"/>
                </a:solidFill>
                <a:latin typeface="Calibri" panose="020F0502020204030204" charset="0"/>
                <a:ea typeface="方正大黑简体" panose="02010601030101010101" pitchFamily="2" charset="-122"/>
              </a:rPr>
              <a:t>用</a:t>
            </a:r>
            <a:r>
              <a:rPr sz="16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charset="0"/>
                <a:ea typeface="方正大黑简体" panose="02010601030101010101" pitchFamily="2" charset="-122"/>
              </a:rPr>
              <a:t>管理员审批</a:t>
            </a:r>
            <a:r>
              <a:rPr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charset="0"/>
                <a:ea typeface="方正大黑简体" panose="02010601030101010101" pitchFamily="2" charset="-122"/>
              </a:rPr>
              <a:t>：</a:t>
            </a:r>
          </a:p>
          <a:p>
            <a:pPr>
              <a:lnSpc>
                <a:spcPct val="150000"/>
              </a:lnSpc>
            </a:pPr>
            <a:r>
              <a:rPr sz="16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charset="0"/>
                <a:ea typeface="方正大黑简体" panose="02010601030101010101" pitchFamily="2" charset="-122"/>
              </a:rPr>
              <a:t>退</a:t>
            </a:r>
            <a:r>
              <a:rPr lang="zh-CN" altLang="en-US" sz="1600" smtClean="0">
                <a:solidFill>
                  <a:srgbClr val="FF0000"/>
                </a:solidFill>
                <a:latin typeface="Calibri" panose="020F0502020204030204" charset="0"/>
                <a:ea typeface="方正大黑简体" panose="02010601030101010101" pitchFamily="2" charset="-122"/>
              </a:rPr>
              <a:t>用</a:t>
            </a:r>
            <a:r>
              <a:rPr sz="16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charset="0"/>
                <a:ea typeface="方正大黑简体" panose="02010601030101010101" pitchFamily="2" charset="-122"/>
              </a:rPr>
              <a:t>管理</a:t>
            </a:r>
            <a:r>
              <a:rPr sz="160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charset="0"/>
                <a:ea typeface="方正大黑简体" panose="02010601030101010101" pitchFamily="2" charset="-122"/>
              </a:rPr>
              <a:t>-&gt;</a:t>
            </a:r>
            <a:r>
              <a:rPr sz="16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charset="0"/>
                <a:ea typeface="方正大黑简体" panose="02010601030101010101" pitchFamily="2" charset="-122"/>
              </a:rPr>
              <a:t>退</a:t>
            </a:r>
            <a:r>
              <a:rPr lang="zh-CN" altLang="en-US" sz="1600" smtClean="0">
                <a:solidFill>
                  <a:srgbClr val="FF0000"/>
                </a:solidFill>
                <a:latin typeface="Calibri" panose="020F0502020204030204" charset="0"/>
                <a:ea typeface="方正大黑简体" panose="02010601030101010101" pitchFamily="2" charset="-122"/>
              </a:rPr>
              <a:t>用</a:t>
            </a:r>
            <a:r>
              <a:rPr sz="16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charset="0"/>
                <a:ea typeface="方正大黑简体" panose="02010601030101010101" pitchFamily="2" charset="-122"/>
              </a:rPr>
              <a:t>管理员审批</a:t>
            </a:r>
            <a:r>
              <a:rPr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charset="0"/>
                <a:ea typeface="方正大黑简体" panose="02010601030101010101" pitchFamily="2" charset="-122"/>
              </a:rPr>
              <a:t>-&gt;审批-&gt;提交</a:t>
            </a:r>
          </a:p>
        </p:txBody>
      </p:sp>
      <p:pic>
        <p:nvPicPr>
          <p:cNvPr id="91" name="图片 43"/>
          <p:cNvPicPr>
            <a:picLocks noChangeAspect="1"/>
          </p:cNvPicPr>
          <p:nvPr/>
        </p:nvPicPr>
        <p:blipFill>
          <a:blip r:embed="rId4" cstate="print"/>
          <a:srcRect r="10948"/>
          <a:stretch>
            <a:fillRect/>
          </a:stretch>
        </p:blipFill>
        <p:spPr>
          <a:xfrm>
            <a:off x="395605" y="987425"/>
            <a:ext cx="8148955" cy="2574290"/>
          </a:xfrm>
          <a:prstGeom prst="rect">
            <a:avLst/>
          </a:prstGeom>
          <a:noFill/>
          <a:ln w="19050">
            <a:solidFill>
              <a:srgbClr val="C1834B"/>
            </a:solidFill>
          </a:ln>
        </p:spPr>
      </p:pic>
      <p:pic>
        <p:nvPicPr>
          <p:cNvPr id="56" name="图片 30"/>
          <p:cNvPicPr>
            <a:picLocks noChangeAspect="1"/>
          </p:cNvPicPr>
          <p:nvPr/>
        </p:nvPicPr>
        <p:blipFill>
          <a:blip r:embed="rId5" cstate="print"/>
          <a:srcRect l="1845" t="3283" r="6237"/>
          <a:stretch>
            <a:fillRect/>
          </a:stretch>
        </p:blipFill>
        <p:spPr>
          <a:xfrm>
            <a:off x="5388610" y="2787650"/>
            <a:ext cx="3155950" cy="1927860"/>
          </a:xfrm>
          <a:prstGeom prst="rect">
            <a:avLst/>
          </a:prstGeom>
          <a:noFill/>
          <a:ln w="19050">
            <a:solidFill>
              <a:srgbClr val="C1834B"/>
            </a:solidFill>
          </a:ln>
        </p:spPr>
      </p:pic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827720" y="411153"/>
            <a:ext cx="995680" cy="3371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smtClean="0">
                <a:solidFill>
                  <a:srgbClr val="1C408F"/>
                </a:solidFill>
                <a:latin typeface="方正大黑简体" panose="02010601030101010101" pitchFamily="2" charset="-122"/>
                <a:ea typeface="方正大黑简体" panose="02010601030101010101" pitchFamily="2" charset="-122"/>
              </a:rPr>
              <a:t>退</a:t>
            </a:r>
            <a:r>
              <a:rPr lang="zh-CN" altLang="en-US" sz="1600" smtClean="0">
                <a:solidFill>
                  <a:srgbClr val="FF0000"/>
                </a:solidFill>
                <a:latin typeface="Calibri" panose="020F0502020204030204" charset="0"/>
                <a:ea typeface="方正大黑简体" panose="02010601030101010101" pitchFamily="2" charset="-122"/>
              </a:rPr>
              <a:t>用</a:t>
            </a:r>
            <a:r>
              <a:rPr lang="zh-CN" altLang="en-US" sz="1600" smtClean="0">
                <a:solidFill>
                  <a:srgbClr val="1C408F"/>
                </a:solidFill>
                <a:latin typeface="方正大黑简体" panose="02010601030101010101" pitchFamily="2" charset="-122"/>
                <a:ea typeface="方正大黑简体" panose="02010601030101010101" pitchFamily="2" charset="-122"/>
              </a:rPr>
              <a:t>完成</a:t>
            </a:r>
            <a:endParaRPr lang="zh-CN" altLang="en-US" sz="1600" dirty="0">
              <a:solidFill>
                <a:srgbClr val="1C408F"/>
              </a:solidFill>
              <a:latin typeface="方正大黑简体" panose="02010601030101010101" pitchFamily="2" charset="-122"/>
              <a:ea typeface="方正大黑简体" panose="02010601030101010101" pitchFamily="2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323850" y="4083685"/>
            <a:ext cx="446214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sz="160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charset="0"/>
                <a:ea typeface="方正大黑简体" panose="02010601030101010101" pitchFamily="2" charset="-122"/>
              </a:rPr>
              <a:t>经手人</a:t>
            </a:r>
            <a:r>
              <a:rPr sz="16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charset="0"/>
                <a:ea typeface="方正大黑简体" panose="02010601030101010101" pitchFamily="2" charset="-122"/>
              </a:rPr>
              <a:t>查看退</a:t>
            </a:r>
            <a:r>
              <a:rPr lang="zh-CN" altLang="en-US" sz="1600" smtClean="0">
                <a:solidFill>
                  <a:srgbClr val="FF0000"/>
                </a:solidFill>
                <a:latin typeface="Calibri" panose="020F0502020204030204" charset="0"/>
                <a:ea typeface="方正大黑简体" panose="02010601030101010101" pitchFamily="2" charset="-122"/>
              </a:rPr>
              <a:t>用</a:t>
            </a:r>
            <a:r>
              <a:rPr sz="16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charset="0"/>
                <a:ea typeface="方正大黑简体" panose="02010601030101010101" pitchFamily="2" charset="-122"/>
              </a:rPr>
              <a:t>订单</a:t>
            </a:r>
            <a:r>
              <a:rPr sz="160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charset="0"/>
                <a:ea typeface="方正大黑简体" panose="02010601030101010101" pitchFamily="2" charset="-122"/>
              </a:rPr>
              <a:t>，</a:t>
            </a:r>
            <a:r>
              <a:rPr sz="16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charset="0"/>
                <a:ea typeface="方正大黑简体" panose="02010601030101010101" pitchFamily="2" charset="-122"/>
              </a:rPr>
              <a:t>退</a:t>
            </a:r>
            <a:r>
              <a:rPr lang="zh-CN" altLang="en-US" sz="1600" smtClean="0">
                <a:solidFill>
                  <a:srgbClr val="FF0000"/>
                </a:solidFill>
                <a:latin typeface="Calibri" panose="020F0502020204030204" charset="0"/>
                <a:ea typeface="方正大黑简体" panose="02010601030101010101" pitchFamily="2" charset="-122"/>
              </a:rPr>
              <a:t>用</a:t>
            </a:r>
            <a:r>
              <a:rPr sz="16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charset="0"/>
                <a:ea typeface="方正大黑简体" panose="02010601030101010101" pitchFamily="2" charset="-122"/>
              </a:rPr>
              <a:t>完成</a:t>
            </a:r>
            <a:endParaRPr sz="1600" dirty="0">
              <a:solidFill>
                <a:schemeClr val="tx1">
                  <a:lumMod val="85000"/>
                  <a:lumOff val="15000"/>
                </a:schemeClr>
              </a:solidFill>
              <a:latin typeface="Calibri" panose="020F0502020204030204" charset="0"/>
              <a:ea typeface="方正大黑简体" panose="02010601030101010101" pitchFamily="2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95605" y="915035"/>
            <a:ext cx="8257540" cy="3098800"/>
          </a:xfrm>
          <a:prstGeom prst="rect">
            <a:avLst/>
          </a:prstGeom>
          <a:ln w="19050">
            <a:solidFill>
              <a:srgbClr val="C1834B"/>
            </a:solidFill>
          </a:ln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691640" y="2643505"/>
            <a:ext cx="6961505" cy="605790"/>
          </a:xfrm>
          <a:prstGeom prst="rect">
            <a:avLst/>
          </a:prstGeom>
        </p:spPr>
      </p:pic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4135"/>
          </a:xfrm>
          <a:prstGeom prst="rect">
            <a:avLst/>
          </a:prstGeom>
        </p:spPr>
      </p:pic>
      <p:sp>
        <p:nvSpPr>
          <p:cNvPr id="4" name="TextBox 2"/>
          <p:cNvSpPr txBox="1"/>
          <p:nvPr/>
        </p:nvSpPr>
        <p:spPr>
          <a:xfrm>
            <a:off x="1770178" y="1937008"/>
            <a:ext cx="868680" cy="9220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5400" dirty="0">
                <a:solidFill>
                  <a:schemeClr val="bg1"/>
                </a:solidFill>
                <a:latin typeface="方正大黑简体" panose="02010601030101010101" pitchFamily="2" charset="-122"/>
                <a:ea typeface="方正大黑简体" panose="02010601030101010101" pitchFamily="2" charset="-122"/>
              </a:rPr>
              <a:t>06</a:t>
            </a:r>
            <a:endParaRPr lang="zh-CN" altLang="en-US" sz="5400" dirty="0">
              <a:solidFill>
                <a:schemeClr val="bg1"/>
              </a:solidFill>
              <a:latin typeface="方正大黑简体" panose="02010601030101010101" pitchFamily="2" charset="-122"/>
              <a:ea typeface="方正大黑简体" panose="02010601030101010101" pitchFamily="2" charset="-122"/>
            </a:endParaRPr>
          </a:p>
        </p:txBody>
      </p:sp>
      <p:sp>
        <p:nvSpPr>
          <p:cNvPr id="6" name="TextBox 3"/>
          <p:cNvSpPr txBox="1"/>
          <p:nvPr/>
        </p:nvSpPr>
        <p:spPr>
          <a:xfrm>
            <a:off x="1840741" y="2614141"/>
            <a:ext cx="8129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>
                <a:solidFill>
                  <a:schemeClr val="bg1"/>
                </a:solidFill>
              </a:rPr>
              <a:t>PART</a:t>
            </a:r>
            <a:endParaRPr lang="zh-CN" altLang="en-US" sz="2400" dirty="0">
              <a:solidFill>
                <a:schemeClr val="bg1"/>
              </a:solidFill>
            </a:endParaRPr>
          </a:p>
        </p:txBody>
      </p:sp>
      <p:sp>
        <p:nvSpPr>
          <p:cNvPr id="7" name="TextBox 4"/>
          <p:cNvSpPr txBox="1"/>
          <p:nvPr/>
        </p:nvSpPr>
        <p:spPr>
          <a:xfrm>
            <a:off x="4098994" y="2215863"/>
            <a:ext cx="9512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solidFill>
                  <a:srgbClr val="C1834B"/>
                </a:solidFill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THE TITLE</a:t>
            </a:r>
            <a:endParaRPr lang="zh-CN" altLang="en-US" dirty="0">
              <a:solidFill>
                <a:srgbClr val="C1834B"/>
              </a:solidFill>
              <a:latin typeface="Microsoft Himalaya" panose="01010100010101010101" pitchFamily="2" charset="0"/>
              <a:cs typeface="Microsoft Himalaya" panose="01010100010101010101" pitchFamily="2" charset="0"/>
            </a:endParaRPr>
          </a:p>
        </p:txBody>
      </p:sp>
      <p:sp>
        <p:nvSpPr>
          <p:cNvPr id="8" name="TextBox 5"/>
          <p:cNvSpPr txBox="1"/>
          <p:nvPr/>
        </p:nvSpPr>
        <p:spPr>
          <a:xfrm>
            <a:off x="4098994" y="2455322"/>
            <a:ext cx="178308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latin typeface="方正大黑简体" panose="02010601030101010101" pitchFamily="2" charset="-122"/>
                <a:ea typeface="方正大黑简体" panose="02010601030101010101" pitchFamily="2" charset="-122"/>
              </a:rPr>
              <a:t>移动端操作流程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2065"/>
            <a:ext cx="9144000" cy="51435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827720" y="411153"/>
            <a:ext cx="3133090" cy="3371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1600" b="1" dirty="0">
                <a:solidFill>
                  <a:srgbClr val="FF1B0D"/>
                </a:solidFill>
                <a:latin typeface="方正大黑简体" panose="02010601030101010101" pitchFamily="2" charset="-122"/>
                <a:ea typeface="方正大黑简体" panose="02010601030101010101" pitchFamily="2" charset="-122"/>
              </a:rPr>
              <a:t>经手人</a:t>
            </a:r>
            <a:r>
              <a:rPr lang="zh-CN" altLang="en-US" sz="1600" dirty="0">
                <a:solidFill>
                  <a:srgbClr val="1C408F"/>
                </a:solidFill>
                <a:latin typeface="方正大黑简体" panose="02010601030101010101" pitchFamily="2" charset="-122"/>
                <a:ea typeface="方正大黑简体" panose="02010601030101010101" pitchFamily="2" charset="-122"/>
              </a:rPr>
              <a:t>【提交申请单】-预约设施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755650" y="4155440"/>
            <a:ext cx="76327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smtClean="0">
                <a:solidFill>
                  <a:srgbClr val="FF0000"/>
                </a:solidFill>
                <a:latin typeface="Calibri" panose="020F0502020204030204" charset="0"/>
                <a:ea typeface="方正大黑简体" panose="02010601030101010101" pitchFamily="2" charset="-122"/>
              </a:rPr>
              <a:t>企业微信中查找“室验资源预约使用</a:t>
            </a:r>
            <a:r>
              <a:rPr lang="zh-CN" altLang="en-US" sz="1600" smtClean="0">
                <a:solidFill>
                  <a:srgbClr val="FF0000"/>
                </a:solidFill>
                <a:latin typeface="Calibri" panose="020F0502020204030204" charset="0"/>
                <a:ea typeface="方正大黑简体" panose="02010601030101010101" pitchFamily="2" charset="-122"/>
              </a:rPr>
              <a:t>系统</a:t>
            </a:r>
            <a:r>
              <a:rPr lang="zh-CN" altLang="en-US" sz="1600" smtClean="0">
                <a:solidFill>
                  <a:srgbClr val="FF0000"/>
                </a:solidFill>
                <a:latin typeface="Calibri" panose="020F0502020204030204" charset="0"/>
                <a:ea typeface="方正大黑简体" panose="02010601030101010101" pitchFamily="2" charset="-122"/>
              </a:rPr>
              <a:t>”，点击</a:t>
            </a:r>
            <a:r>
              <a:rPr lang="zh-CN" sz="1600" smtClean="0">
                <a:solidFill>
                  <a:srgbClr val="FF0000"/>
                </a:solidFill>
                <a:latin typeface="Calibri" panose="020F0502020204030204" charset="0"/>
                <a:ea typeface="方正大黑简体" panose="02010601030101010101" pitchFamily="2" charset="-122"/>
              </a:rPr>
              <a:t>进入</a:t>
            </a:r>
            <a:r>
              <a:rPr sz="1600" dirty="0">
                <a:solidFill>
                  <a:srgbClr val="FF0000"/>
                </a:solidFill>
                <a:latin typeface="Calibri" panose="020F0502020204030204" charset="0"/>
                <a:ea typeface="方正大黑简体" panose="02010601030101010101" pitchFamily="2" charset="-122"/>
              </a:rPr>
              <a:t>首页</a:t>
            </a:r>
            <a:r>
              <a:rPr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charset="0"/>
                <a:ea typeface="方正大黑简体" panose="02010601030101010101" pitchFamily="2" charset="-122"/>
              </a:rPr>
              <a:t>，经手人点击【</a:t>
            </a:r>
            <a:r>
              <a:rPr lang="zh-CN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charset="0"/>
                <a:ea typeface="方正大黑简体" panose="02010601030101010101" pitchFamily="2" charset="-122"/>
              </a:rPr>
              <a:t>预约登记</a:t>
            </a:r>
            <a:r>
              <a:rPr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charset="0"/>
                <a:ea typeface="方正大黑简体" panose="02010601030101010101" pitchFamily="2" charset="-122"/>
              </a:rPr>
              <a:t>】可以直接预约设施</a:t>
            </a:r>
            <a:r>
              <a:rPr lang="zh-CN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charset="0"/>
                <a:ea typeface="方正大黑简体" panose="02010601030101010101" pitchFamily="2" charset="-122"/>
              </a:rPr>
              <a:t>，</a:t>
            </a:r>
            <a:r>
              <a:rPr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charset="0"/>
                <a:ea typeface="方正大黑简体" panose="02010601030101010101" pitchFamily="2" charset="-122"/>
              </a:rPr>
              <a:t>或点击【</a:t>
            </a:r>
            <a:r>
              <a:rPr lang="zh-CN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charset="0"/>
                <a:ea typeface="方正大黑简体" panose="02010601030101010101" pitchFamily="2" charset="-122"/>
              </a:rPr>
              <a:t>需</a:t>
            </a:r>
            <a:r>
              <a:rPr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charset="0"/>
                <a:ea typeface="方正大黑简体" panose="02010601030101010101" pitchFamily="2" charset="-122"/>
              </a:rPr>
              <a:t>排队</a:t>
            </a:r>
            <a:r>
              <a:rPr lang="zh-CN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charset="0"/>
                <a:ea typeface="方正大黑简体" panose="02010601030101010101" pitchFamily="2" charset="-122"/>
              </a:rPr>
              <a:t>】</a:t>
            </a:r>
            <a:r>
              <a:rPr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charset="0"/>
                <a:ea typeface="方正大黑简体" panose="02010601030101010101" pitchFamily="2" charset="-122"/>
              </a:rPr>
              <a:t>进行排队</a:t>
            </a:r>
            <a:r>
              <a:rPr lang="zh-CN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charset="0"/>
                <a:ea typeface="方正大黑简体" panose="02010601030101010101" pitchFamily="2" charset="-122"/>
              </a:rPr>
              <a:t>预约</a:t>
            </a:r>
          </a:p>
        </p:txBody>
      </p:sp>
      <p:pic>
        <p:nvPicPr>
          <p:cNvPr id="5" name="图片 3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698750" y="987425"/>
            <a:ext cx="1795780" cy="3143885"/>
          </a:xfrm>
          <a:prstGeom prst="rect">
            <a:avLst/>
          </a:prstGeom>
          <a:noFill/>
          <a:ln w="19050">
            <a:solidFill>
              <a:srgbClr val="C1834B"/>
            </a:solidFill>
          </a:ln>
        </p:spPr>
      </p:pic>
      <p:pic>
        <p:nvPicPr>
          <p:cNvPr id="7" name="图片 4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643120" y="987425"/>
            <a:ext cx="1796415" cy="3096260"/>
          </a:xfrm>
          <a:prstGeom prst="rect">
            <a:avLst/>
          </a:prstGeom>
          <a:noFill/>
          <a:ln w="19050">
            <a:solidFill>
              <a:srgbClr val="C1834B"/>
            </a:solidFill>
          </a:ln>
        </p:spPr>
      </p:pic>
      <p:pic>
        <p:nvPicPr>
          <p:cNvPr id="9" name="图片 5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588125" y="987425"/>
            <a:ext cx="1727835" cy="3143250"/>
          </a:xfrm>
          <a:prstGeom prst="rect">
            <a:avLst/>
          </a:prstGeom>
          <a:noFill/>
          <a:ln w="19050">
            <a:solidFill>
              <a:srgbClr val="C1834B"/>
            </a:solidFill>
          </a:ln>
        </p:spPr>
      </p:pic>
      <p:pic>
        <p:nvPicPr>
          <p:cNvPr id="12" name="图片 11" descr="微信图片_20220920141011"/>
          <p:cNvPicPr>
            <a:picLocks noChangeAspect="1"/>
          </p:cNvPicPr>
          <p:nvPr/>
        </p:nvPicPr>
        <p:blipFill>
          <a:blip r:embed="rId7" cstate="print"/>
          <a:srcRect t="10543" b="5074"/>
          <a:stretch>
            <a:fillRect/>
          </a:stretch>
        </p:blipFill>
        <p:spPr>
          <a:xfrm>
            <a:off x="863600" y="983615"/>
            <a:ext cx="1686560" cy="3147060"/>
          </a:xfrm>
          <a:prstGeom prst="rect">
            <a:avLst/>
          </a:prstGeom>
          <a:ln w="19050">
            <a:solidFill>
              <a:srgbClr val="C1834B"/>
            </a:solidFill>
          </a:ln>
        </p:spPr>
      </p:pic>
      <p:sp>
        <p:nvSpPr>
          <p:cNvPr id="11" name="矩形 10"/>
          <p:cNvSpPr/>
          <p:nvPr/>
        </p:nvSpPr>
        <p:spPr>
          <a:xfrm>
            <a:off x="1331595" y="2211705"/>
            <a:ext cx="364490" cy="360045"/>
          </a:xfrm>
          <a:prstGeom prst="rect">
            <a:avLst/>
          </a:prstGeom>
          <a:noFill/>
          <a:ln w="19050">
            <a:solidFill>
              <a:srgbClr val="FF0000"/>
            </a:solidFill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827720" y="411153"/>
            <a:ext cx="2828290" cy="3371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1600" b="1" dirty="0">
                <a:solidFill>
                  <a:srgbClr val="FF0000"/>
                </a:solidFill>
                <a:latin typeface="方正大黑简体" panose="02010601030101010101" pitchFamily="2" charset="-122"/>
                <a:ea typeface="方正大黑简体" panose="02010601030101010101" pitchFamily="2" charset="-122"/>
              </a:rPr>
              <a:t>经手人</a:t>
            </a:r>
            <a:r>
              <a:rPr lang="zh-CN" altLang="en-US" sz="1600" dirty="0">
                <a:solidFill>
                  <a:srgbClr val="1C408F"/>
                </a:solidFill>
                <a:latin typeface="方正大黑简体" panose="02010601030101010101" pitchFamily="2" charset="-122"/>
                <a:ea typeface="方正大黑简体" panose="02010601030101010101" pitchFamily="2" charset="-122"/>
              </a:rPr>
              <a:t>【查看预约登记信息】</a:t>
            </a:r>
          </a:p>
        </p:txBody>
      </p:sp>
      <p:pic>
        <p:nvPicPr>
          <p:cNvPr id="2" name="图片 6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844165" y="987425"/>
            <a:ext cx="1747520" cy="3136265"/>
          </a:xfrm>
          <a:prstGeom prst="rect">
            <a:avLst/>
          </a:prstGeom>
          <a:noFill/>
          <a:ln w="19050">
            <a:solidFill>
              <a:srgbClr val="C1834B"/>
            </a:solidFill>
          </a:ln>
        </p:spPr>
      </p:pic>
      <p:pic>
        <p:nvPicPr>
          <p:cNvPr id="12" name="图片 11" descr="微信图片_20220920141011"/>
          <p:cNvPicPr>
            <a:picLocks noChangeAspect="1"/>
          </p:cNvPicPr>
          <p:nvPr/>
        </p:nvPicPr>
        <p:blipFill>
          <a:blip r:embed="rId5" cstate="print"/>
          <a:srcRect t="10543" b="5074"/>
          <a:stretch>
            <a:fillRect/>
          </a:stretch>
        </p:blipFill>
        <p:spPr>
          <a:xfrm>
            <a:off x="863600" y="983615"/>
            <a:ext cx="1686560" cy="3147060"/>
          </a:xfrm>
          <a:prstGeom prst="rect">
            <a:avLst/>
          </a:prstGeom>
          <a:ln w="19050">
            <a:solidFill>
              <a:srgbClr val="C1834B"/>
            </a:solidFill>
          </a:ln>
        </p:spPr>
      </p:pic>
      <p:sp>
        <p:nvSpPr>
          <p:cNvPr id="11" name="矩形 10"/>
          <p:cNvSpPr/>
          <p:nvPr/>
        </p:nvSpPr>
        <p:spPr>
          <a:xfrm>
            <a:off x="1691640" y="2211705"/>
            <a:ext cx="364490" cy="360045"/>
          </a:xfrm>
          <a:prstGeom prst="rect">
            <a:avLst/>
          </a:prstGeom>
          <a:noFill/>
          <a:ln w="19050">
            <a:solidFill>
              <a:srgbClr val="FF0000"/>
            </a:solidFill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827405" y="4299585"/>
            <a:ext cx="3434080" cy="33718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charset="0"/>
                <a:ea typeface="方正大黑简体" panose="02010601030101010101" pitchFamily="2" charset="-122"/>
                <a:sym typeface="+mn-ea"/>
              </a:rPr>
              <a:t>点击【</a:t>
            </a:r>
            <a:r>
              <a:rPr lang="zh-CN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charset="0"/>
                <a:ea typeface="方正大黑简体" panose="02010601030101010101" pitchFamily="2" charset="-122"/>
                <a:sym typeface="+mn-ea"/>
              </a:rPr>
              <a:t>我的预约</a:t>
            </a:r>
            <a:r>
              <a:rPr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charset="0"/>
                <a:ea typeface="方正大黑简体" panose="02010601030101010101" pitchFamily="2" charset="-122"/>
                <a:sym typeface="+mn-ea"/>
              </a:rPr>
              <a:t>】</a:t>
            </a:r>
            <a:r>
              <a:rPr lang="zh-CN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charset="0"/>
                <a:ea typeface="方正大黑简体" panose="02010601030101010101" pitchFamily="2" charset="-122"/>
                <a:sym typeface="+mn-ea"/>
              </a:rPr>
              <a:t>查看预约登记信息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827720" y="411153"/>
            <a:ext cx="2015490" cy="3371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1600" b="1" dirty="0">
                <a:solidFill>
                  <a:srgbClr val="FF1B0D"/>
                </a:solidFill>
                <a:latin typeface="方正大黑简体" panose="02010601030101010101" pitchFamily="2" charset="-122"/>
                <a:ea typeface="方正大黑简体" panose="02010601030101010101" pitchFamily="2" charset="-122"/>
              </a:rPr>
              <a:t>经手人</a:t>
            </a:r>
            <a:r>
              <a:rPr lang="zh-CN" altLang="en-US" sz="1600" dirty="0">
                <a:solidFill>
                  <a:srgbClr val="1C408F"/>
                </a:solidFill>
                <a:latin typeface="方正大黑简体" panose="02010601030101010101" pitchFamily="2" charset="-122"/>
                <a:ea typeface="方正大黑简体" panose="02010601030101010101" pitchFamily="2" charset="-122"/>
              </a:rPr>
              <a:t>【反馈】信息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683895" y="4155440"/>
            <a:ext cx="735584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fontAlgn="auto">
              <a:lnSpc>
                <a:spcPct val="150000"/>
              </a:lnSpc>
              <a:buClrTx/>
              <a:buSzTx/>
              <a:buFontTx/>
            </a:pPr>
            <a:r>
              <a:rPr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charset="0"/>
                <a:ea typeface="方正大黑简体" panose="02010601030101010101" pitchFamily="2" charset="-122"/>
              </a:rPr>
              <a:t>预约管理员预约信息推送成功后，需要</a:t>
            </a:r>
            <a:r>
              <a:rPr lang="zh-CN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charset="0"/>
                <a:ea typeface="方正大黑简体" panose="02010601030101010101" pitchFamily="2" charset="-122"/>
              </a:rPr>
              <a:t>经手人</a:t>
            </a:r>
            <a:r>
              <a:rPr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charset="0"/>
                <a:ea typeface="方正大黑简体" panose="02010601030101010101" pitchFamily="2" charset="-122"/>
              </a:rPr>
              <a:t>操作【反馈】确认是否使用</a:t>
            </a:r>
          </a:p>
        </p:txBody>
      </p:sp>
      <p:pic>
        <p:nvPicPr>
          <p:cNvPr id="2" name="图片 8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55650" y="987425"/>
            <a:ext cx="1756410" cy="3103245"/>
          </a:xfrm>
          <a:prstGeom prst="rect">
            <a:avLst/>
          </a:prstGeom>
          <a:noFill/>
          <a:ln w="19050">
            <a:solidFill>
              <a:srgbClr val="C1834B"/>
            </a:solidFill>
          </a:ln>
        </p:spPr>
      </p:pic>
      <p:pic>
        <p:nvPicPr>
          <p:cNvPr id="7" name="图片 7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771775" y="984250"/>
            <a:ext cx="1749425" cy="3106420"/>
          </a:xfrm>
          <a:prstGeom prst="rect">
            <a:avLst/>
          </a:prstGeom>
          <a:noFill/>
          <a:ln w="19050">
            <a:solidFill>
              <a:srgbClr val="C1834B"/>
            </a:solidFill>
          </a:ln>
        </p:spPr>
      </p:pic>
      <p:pic>
        <p:nvPicPr>
          <p:cNvPr id="9" name="图片 9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4780915" y="1762760"/>
            <a:ext cx="1576070" cy="1530350"/>
          </a:xfrm>
          <a:prstGeom prst="rect">
            <a:avLst/>
          </a:prstGeom>
          <a:noFill/>
          <a:ln w="19050">
            <a:solidFill>
              <a:srgbClr val="C1834B"/>
            </a:solidFill>
          </a:ln>
        </p:spPr>
      </p:pic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827720" y="411153"/>
            <a:ext cx="3441700" cy="3371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1600" b="1" dirty="0">
                <a:solidFill>
                  <a:srgbClr val="FF1B0D"/>
                </a:solidFill>
                <a:latin typeface="方正大黑简体" panose="02010601030101010101" pitchFamily="2" charset="-122"/>
                <a:ea typeface="方正大黑简体" panose="02010601030101010101" pitchFamily="2" charset="-122"/>
              </a:rPr>
              <a:t>资源共享中心</a:t>
            </a:r>
            <a:r>
              <a:rPr lang="zh-CN" altLang="en-US" sz="1600" dirty="0">
                <a:solidFill>
                  <a:srgbClr val="1C408F"/>
                </a:solidFill>
                <a:latin typeface="方正大黑简体" panose="02010601030101010101" pitchFamily="2" charset="-122"/>
                <a:ea typeface="方正大黑简体" panose="02010601030101010101" pitchFamily="2" charset="-122"/>
              </a:rPr>
              <a:t>【资源共享中心审批】</a:t>
            </a:r>
          </a:p>
        </p:txBody>
      </p:sp>
      <p:pic>
        <p:nvPicPr>
          <p:cNvPr id="10" name="图片 10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12140" y="987108"/>
            <a:ext cx="1731010" cy="3133725"/>
          </a:xfrm>
          <a:prstGeom prst="rect">
            <a:avLst/>
          </a:prstGeom>
          <a:noFill/>
          <a:ln w="19050">
            <a:solidFill>
              <a:srgbClr val="C1834B"/>
            </a:solidFill>
          </a:ln>
        </p:spPr>
      </p:pic>
      <p:pic>
        <p:nvPicPr>
          <p:cNvPr id="11" name="图片 11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558098" y="987108"/>
            <a:ext cx="1871345" cy="2752725"/>
          </a:xfrm>
          <a:prstGeom prst="rect">
            <a:avLst/>
          </a:prstGeom>
          <a:noFill/>
          <a:ln w="19050">
            <a:solidFill>
              <a:srgbClr val="C1834B"/>
            </a:solidFill>
          </a:ln>
        </p:spPr>
      </p:pic>
      <p:pic>
        <p:nvPicPr>
          <p:cNvPr id="12" name="图片 12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4644708" y="987425"/>
            <a:ext cx="1600835" cy="2504440"/>
          </a:xfrm>
          <a:prstGeom prst="rect">
            <a:avLst/>
          </a:prstGeom>
          <a:noFill/>
          <a:ln w="19050">
            <a:solidFill>
              <a:srgbClr val="C1834B"/>
            </a:solidFill>
          </a:ln>
        </p:spPr>
      </p:pic>
      <p:pic>
        <p:nvPicPr>
          <p:cNvPr id="13" name="图片 13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6460808" y="987425"/>
            <a:ext cx="1562735" cy="1253490"/>
          </a:xfrm>
          <a:prstGeom prst="rect">
            <a:avLst/>
          </a:prstGeom>
          <a:noFill/>
          <a:ln w="19050">
            <a:solidFill>
              <a:srgbClr val="C1834B"/>
            </a:solidFill>
          </a:ln>
        </p:spPr>
      </p:pic>
      <p:sp>
        <p:nvSpPr>
          <p:cNvPr id="2" name="文本框 1"/>
          <p:cNvSpPr txBox="1"/>
          <p:nvPr/>
        </p:nvSpPr>
        <p:spPr>
          <a:xfrm>
            <a:off x="539750" y="4155440"/>
            <a:ext cx="735584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fontAlgn="auto">
              <a:lnSpc>
                <a:spcPct val="150000"/>
              </a:lnSpc>
              <a:buClrTx/>
              <a:buSzTx/>
              <a:buFontTx/>
            </a:pPr>
            <a:r>
              <a:rPr lang="zh-CN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charset="0"/>
                <a:ea typeface="方正大黑简体" panose="02010601030101010101" pitchFamily="2" charset="-122"/>
              </a:rPr>
              <a:t>资源共享中心在【我的审批】查看审批列表，进行预约单审核</a:t>
            </a:r>
            <a:endParaRPr sz="1600" dirty="0">
              <a:solidFill>
                <a:schemeClr val="tx1">
                  <a:lumMod val="85000"/>
                  <a:lumOff val="15000"/>
                </a:schemeClr>
              </a:solidFill>
              <a:latin typeface="Calibri" panose="020F0502020204030204" charset="0"/>
              <a:ea typeface="方正大黑简体" panose="02010601030101010101" pitchFamily="2" charset="-122"/>
            </a:endParaRP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827720" y="411153"/>
            <a:ext cx="2626360" cy="3371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1600" b="1" dirty="0">
                <a:solidFill>
                  <a:srgbClr val="FF1B0D"/>
                </a:solidFill>
                <a:latin typeface="方正大黑简体" panose="02010601030101010101" pitchFamily="2" charset="-122"/>
                <a:ea typeface="方正大黑简体" panose="02010601030101010101" pitchFamily="2" charset="-122"/>
              </a:rPr>
              <a:t>实验室处</a:t>
            </a:r>
            <a:r>
              <a:rPr lang="zh-CN" altLang="en-US" sz="1600" dirty="0">
                <a:latin typeface="方正大黑简体" panose="02010601030101010101" pitchFamily="2" charset="-122"/>
                <a:ea typeface="方正大黑简体" panose="02010601030101010101" pitchFamily="2" charset="-122"/>
              </a:rPr>
              <a:t>【实验室处审批】</a:t>
            </a:r>
          </a:p>
        </p:txBody>
      </p:sp>
      <p:pic>
        <p:nvPicPr>
          <p:cNvPr id="15" name="图片 15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43585" y="987425"/>
            <a:ext cx="1779905" cy="3175635"/>
          </a:xfrm>
          <a:prstGeom prst="rect">
            <a:avLst/>
          </a:prstGeom>
          <a:noFill/>
          <a:ln w="19050">
            <a:solidFill>
              <a:srgbClr val="C1834B"/>
            </a:solidFill>
          </a:ln>
        </p:spPr>
      </p:pic>
      <p:pic>
        <p:nvPicPr>
          <p:cNvPr id="14" name="图片 14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687638" y="987425"/>
            <a:ext cx="1754505" cy="2143760"/>
          </a:xfrm>
          <a:prstGeom prst="rect">
            <a:avLst/>
          </a:prstGeom>
          <a:noFill/>
          <a:ln w="19050">
            <a:solidFill>
              <a:srgbClr val="C1834B"/>
            </a:solidFill>
          </a:ln>
        </p:spPr>
      </p:pic>
      <p:pic>
        <p:nvPicPr>
          <p:cNvPr id="16" name="图片 16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4606608" y="987108"/>
            <a:ext cx="1600835" cy="2437765"/>
          </a:xfrm>
          <a:prstGeom prst="rect">
            <a:avLst/>
          </a:prstGeom>
          <a:noFill/>
          <a:ln w="19050">
            <a:solidFill>
              <a:srgbClr val="C1834B"/>
            </a:solidFill>
          </a:ln>
        </p:spPr>
      </p:pic>
      <p:pic>
        <p:nvPicPr>
          <p:cNvPr id="18" name="图片 15"/>
          <p:cNvPicPr>
            <a:picLocks noChangeAspect="1"/>
          </p:cNvPicPr>
          <p:nvPr/>
        </p:nvPicPr>
        <p:blipFill>
          <a:blip r:embed="rId7" cstate="print"/>
          <a:srcRect l="3460" t="3762" r="3159"/>
          <a:stretch>
            <a:fillRect/>
          </a:stretch>
        </p:blipFill>
        <p:spPr>
          <a:xfrm>
            <a:off x="6372225" y="987425"/>
            <a:ext cx="1877060" cy="1624330"/>
          </a:xfrm>
          <a:prstGeom prst="rect">
            <a:avLst/>
          </a:prstGeom>
          <a:noFill/>
          <a:ln w="19050">
            <a:solidFill>
              <a:srgbClr val="C1834B"/>
            </a:solidFill>
          </a:ln>
        </p:spPr>
      </p:pic>
      <p:sp>
        <p:nvSpPr>
          <p:cNvPr id="2" name="文本框 1"/>
          <p:cNvSpPr txBox="1"/>
          <p:nvPr/>
        </p:nvSpPr>
        <p:spPr>
          <a:xfrm>
            <a:off x="683895" y="4227830"/>
            <a:ext cx="735584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fontAlgn="auto">
              <a:lnSpc>
                <a:spcPct val="150000"/>
              </a:lnSpc>
              <a:buClrTx/>
              <a:buSzTx/>
              <a:buFontTx/>
            </a:pPr>
            <a:r>
              <a:rPr lang="zh-CN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charset="0"/>
                <a:ea typeface="方正大黑简体" panose="02010601030101010101" pitchFamily="2" charset="-122"/>
              </a:rPr>
              <a:t>实验室处在【我的审批】中查看审批列表，进行预约单审核</a:t>
            </a:r>
            <a:endParaRPr sz="1600" dirty="0">
              <a:solidFill>
                <a:schemeClr val="tx1">
                  <a:lumMod val="85000"/>
                  <a:lumOff val="15000"/>
                </a:schemeClr>
              </a:solidFill>
              <a:latin typeface="Calibri" panose="020F0502020204030204" charset="0"/>
              <a:ea typeface="方正大黑简体" panose="02010601030101010101" pitchFamily="2" charset="-122"/>
            </a:endParaRP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827720" y="411153"/>
            <a:ext cx="1811020" cy="3371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1600" b="1" dirty="0">
                <a:solidFill>
                  <a:srgbClr val="FF1B0D"/>
                </a:solidFill>
                <a:latin typeface="方正大黑简体" panose="02010601030101010101" pitchFamily="2" charset="-122"/>
                <a:ea typeface="方正大黑简体" panose="02010601030101010101" pitchFamily="2" charset="-122"/>
              </a:rPr>
              <a:t>老师</a:t>
            </a:r>
            <a:r>
              <a:rPr lang="zh-CN" altLang="en-US" sz="1600" dirty="0">
                <a:solidFill>
                  <a:srgbClr val="1C408F"/>
                </a:solidFill>
                <a:latin typeface="方正大黑简体" panose="02010601030101010101" pitchFamily="2" charset="-122"/>
                <a:ea typeface="方正大黑简体" panose="02010601030101010101" pitchFamily="2" charset="-122"/>
              </a:rPr>
              <a:t>【老师结算】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683895" y="4155440"/>
            <a:ext cx="8018780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fontAlgn="auto">
              <a:lnSpc>
                <a:spcPct val="150000"/>
              </a:lnSpc>
              <a:buClrTx/>
              <a:buSzTx/>
              <a:buFontTx/>
            </a:pPr>
            <a:r>
              <a:rPr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charset="0"/>
                <a:ea typeface="方正大黑简体" panose="02010601030101010101" pitchFamily="2" charset="-122"/>
              </a:rPr>
              <a:t>预约管理员操作【去结算】后，需要老师再操作结算单审批，进行【老师结算】审批</a:t>
            </a:r>
          </a:p>
          <a:p>
            <a:pPr algn="l" fontAlgn="auto">
              <a:lnSpc>
                <a:spcPct val="150000"/>
              </a:lnSpc>
              <a:buClrTx/>
              <a:buSzTx/>
              <a:buFontTx/>
            </a:pPr>
            <a:r>
              <a:rPr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charset="0"/>
                <a:ea typeface="方正大黑简体" panose="02010601030101010101" pitchFamily="2" charset="-122"/>
              </a:rPr>
              <a:t>老师审批通过后，经手人打印结算单线下付款，</a:t>
            </a:r>
            <a:r>
              <a:rPr lang="zh-CN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charset="0"/>
                <a:ea typeface="方正大黑简体" panose="02010601030101010101" pitchFamily="2" charset="-122"/>
              </a:rPr>
              <a:t>并</a:t>
            </a:r>
            <a:r>
              <a:rPr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charset="0"/>
                <a:ea typeface="方正大黑简体" panose="02010601030101010101" pitchFamily="2" charset="-122"/>
              </a:rPr>
              <a:t>将结算单复联交给预约管理员</a:t>
            </a:r>
          </a:p>
        </p:txBody>
      </p:sp>
      <p:pic>
        <p:nvPicPr>
          <p:cNvPr id="19" name="图片 16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58825" y="966470"/>
            <a:ext cx="1738630" cy="3117215"/>
          </a:xfrm>
          <a:prstGeom prst="rect">
            <a:avLst/>
          </a:prstGeom>
          <a:noFill/>
          <a:ln w="19050">
            <a:solidFill>
              <a:srgbClr val="C1834B"/>
            </a:solidFill>
          </a:ln>
        </p:spPr>
      </p:pic>
      <p:pic>
        <p:nvPicPr>
          <p:cNvPr id="20" name="图片 17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722880" y="966470"/>
            <a:ext cx="1733550" cy="2882900"/>
          </a:xfrm>
          <a:prstGeom prst="rect">
            <a:avLst/>
          </a:prstGeom>
          <a:noFill/>
          <a:ln w="19050">
            <a:solidFill>
              <a:srgbClr val="C1834B"/>
            </a:solidFill>
          </a:ln>
        </p:spPr>
      </p:pic>
      <p:pic>
        <p:nvPicPr>
          <p:cNvPr id="21" name="图片 18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4662170" y="987425"/>
            <a:ext cx="1720850" cy="2829560"/>
          </a:xfrm>
          <a:prstGeom prst="rect">
            <a:avLst/>
          </a:prstGeom>
          <a:noFill/>
          <a:ln w="19050">
            <a:solidFill>
              <a:srgbClr val="C1834B"/>
            </a:solidFill>
          </a:ln>
        </p:spPr>
      </p:pic>
      <p:pic>
        <p:nvPicPr>
          <p:cNvPr id="22" name="图片 19"/>
          <p:cNvPicPr>
            <a:picLocks noChangeAspect="1"/>
          </p:cNvPicPr>
          <p:nvPr/>
        </p:nvPicPr>
        <p:blipFill>
          <a:blip r:embed="rId7" cstate="print"/>
          <a:srcRect l="4426" t="3067" r="2176"/>
          <a:stretch>
            <a:fillRect/>
          </a:stretch>
        </p:blipFill>
        <p:spPr>
          <a:xfrm>
            <a:off x="6588760" y="987425"/>
            <a:ext cx="1607820" cy="1384935"/>
          </a:xfrm>
          <a:prstGeom prst="rect">
            <a:avLst/>
          </a:prstGeom>
          <a:noFill/>
          <a:ln w="19050">
            <a:solidFill>
              <a:srgbClr val="C1834B"/>
            </a:solidFill>
          </a:ln>
        </p:spPr>
      </p:pic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4135"/>
          </a:xfrm>
          <a:prstGeom prst="rect">
            <a:avLst/>
          </a:prstGeom>
        </p:spPr>
      </p:pic>
      <p:sp>
        <p:nvSpPr>
          <p:cNvPr id="4" name="TextBox 2"/>
          <p:cNvSpPr txBox="1"/>
          <p:nvPr/>
        </p:nvSpPr>
        <p:spPr>
          <a:xfrm>
            <a:off x="1770178" y="1937008"/>
            <a:ext cx="868680" cy="9220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5400" dirty="0">
                <a:solidFill>
                  <a:schemeClr val="bg1"/>
                </a:solidFill>
                <a:latin typeface="方正大黑简体" panose="02010601030101010101" pitchFamily="2" charset="-122"/>
                <a:ea typeface="方正大黑简体" panose="02010601030101010101" pitchFamily="2" charset="-122"/>
              </a:rPr>
              <a:t>02</a:t>
            </a:r>
            <a:endParaRPr lang="zh-CN" altLang="en-US" sz="5400" dirty="0">
              <a:solidFill>
                <a:schemeClr val="bg1"/>
              </a:solidFill>
              <a:latin typeface="方正大黑简体" panose="02010601030101010101" pitchFamily="2" charset="-122"/>
              <a:ea typeface="方正大黑简体" panose="02010601030101010101" pitchFamily="2" charset="-122"/>
            </a:endParaRPr>
          </a:p>
        </p:txBody>
      </p:sp>
      <p:sp>
        <p:nvSpPr>
          <p:cNvPr id="6" name="TextBox 3"/>
          <p:cNvSpPr txBox="1"/>
          <p:nvPr/>
        </p:nvSpPr>
        <p:spPr>
          <a:xfrm>
            <a:off x="1840741" y="2614141"/>
            <a:ext cx="8129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>
                <a:solidFill>
                  <a:schemeClr val="bg1"/>
                </a:solidFill>
              </a:rPr>
              <a:t>PART</a:t>
            </a:r>
            <a:endParaRPr lang="zh-CN" altLang="en-US" sz="2400" dirty="0">
              <a:solidFill>
                <a:schemeClr val="bg1"/>
              </a:solidFill>
            </a:endParaRPr>
          </a:p>
        </p:txBody>
      </p:sp>
      <p:sp>
        <p:nvSpPr>
          <p:cNvPr id="7" name="TextBox 4"/>
          <p:cNvSpPr txBox="1"/>
          <p:nvPr/>
        </p:nvSpPr>
        <p:spPr>
          <a:xfrm>
            <a:off x="4098994" y="2215863"/>
            <a:ext cx="9512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solidFill>
                  <a:srgbClr val="C1834B"/>
                </a:solidFill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THE TITLE</a:t>
            </a:r>
            <a:endParaRPr lang="zh-CN" altLang="en-US" dirty="0">
              <a:solidFill>
                <a:srgbClr val="C1834B"/>
              </a:solidFill>
              <a:latin typeface="Microsoft Himalaya" panose="01010100010101010101" pitchFamily="2" charset="0"/>
              <a:cs typeface="Microsoft Himalaya" panose="01010100010101010101" pitchFamily="2" charset="0"/>
            </a:endParaRPr>
          </a:p>
        </p:txBody>
      </p:sp>
      <p:sp>
        <p:nvSpPr>
          <p:cNvPr id="8" name="TextBox 5"/>
          <p:cNvSpPr txBox="1"/>
          <p:nvPr/>
        </p:nvSpPr>
        <p:spPr>
          <a:xfrm>
            <a:off x="4098994" y="2455322"/>
            <a:ext cx="109728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latin typeface="方正大黑简体" panose="02010601030101010101" pitchFamily="2" charset="-122"/>
                <a:ea typeface="方正大黑简体" panose="02010601030101010101" pitchFamily="2" charset="-122"/>
              </a:rPr>
              <a:t>PC</a:t>
            </a:r>
            <a:r>
              <a:rPr lang="zh-CN" altLang="en-US" dirty="0">
                <a:latin typeface="方正大黑简体" panose="02010601030101010101" pitchFamily="2" charset="-122"/>
                <a:ea typeface="方正大黑简体" panose="02010601030101010101" pitchFamily="2" charset="-122"/>
              </a:rPr>
              <a:t>端登录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827720" y="411153"/>
            <a:ext cx="589280" cy="3371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rgbClr val="1C408F"/>
                </a:solidFill>
                <a:latin typeface="方正大黑简体" panose="02010601030101010101" pitchFamily="2" charset="-122"/>
                <a:ea typeface="方正大黑简体" panose="02010601030101010101" pitchFamily="2" charset="-122"/>
              </a:rPr>
              <a:t>登录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 cstate="print"/>
          <a:srcRect l="11106" b="20402"/>
          <a:stretch>
            <a:fillRect/>
          </a:stretch>
        </p:blipFill>
        <p:spPr>
          <a:xfrm>
            <a:off x="395605" y="1324610"/>
            <a:ext cx="5921375" cy="3293745"/>
          </a:xfrm>
          <a:prstGeom prst="rect">
            <a:avLst/>
          </a:prstGeom>
          <a:ln w="12700">
            <a:solidFill>
              <a:srgbClr val="C1834B"/>
            </a:solidFill>
          </a:ln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636010" y="1923415"/>
            <a:ext cx="3264535" cy="3086100"/>
          </a:xfrm>
          <a:prstGeom prst="rect">
            <a:avLst/>
          </a:prstGeom>
          <a:ln w="12700">
            <a:solidFill>
              <a:srgbClr val="C1834B"/>
            </a:solidFill>
          </a:ln>
        </p:spPr>
      </p:pic>
      <p:sp>
        <p:nvSpPr>
          <p:cNvPr id="8" name="文本框 7"/>
          <p:cNvSpPr txBox="1"/>
          <p:nvPr/>
        </p:nvSpPr>
        <p:spPr>
          <a:xfrm>
            <a:off x="6804660" y="1491615"/>
            <a:ext cx="1386205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buClrTx/>
              <a:buSzTx/>
              <a:buFontTx/>
            </a:pP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charset="0"/>
                <a:ea typeface="方正大黑简体" panose="02010601030101010101" pitchFamily="2" charset="-122"/>
              </a:rPr>
              <a:t>②</a:t>
            </a: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方正大黑简体" panose="02010601030101010101" pitchFamily="2" charset="-122"/>
                <a:ea typeface="方正大黑简体" panose="02010601030101010101" pitchFamily="2" charset="-122"/>
              </a:rPr>
              <a:t>登录入口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7092315" y="2427605"/>
            <a:ext cx="1801495" cy="23069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auto">
              <a:lnSpc>
                <a:spcPct val="150000"/>
              </a:lnSpc>
              <a:buClrTx/>
              <a:buSzTx/>
              <a:buFontTx/>
            </a:pP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charset="0"/>
                <a:ea typeface="方正大黑简体" panose="02010601030101010101" pitchFamily="2" charset="-122"/>
              </a:rPr>
              <a:t>③</a:t>
            </a: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方正大黑简体" panose="02010601030101010101" pitchFamily="2" charset="-122"/>
                <a:ea typeface="方正大黑简体" panose="02010601030101010101" pitchFamily="2" charset="-122"/>
              </a:rPr>
              <a:t>本校老师/学生选择【一卡通用户】进行登录；</a:t>
            </a:r>
          </a:p>
          <a:p>
            <a:pPr algn="just" fontAlgn="auto">
              <a:lnSpc>
                <a:spcPct val="150000"/>
              </a:lnSpc>
              <a:buClrTx/>
              <a:buSzTx/>
              <a:buFontTx/>
            </a:pP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方正大黑简体" panose="02010601030101010101" pitchFamily="2" charset="-122"/>
                <a:ea typeface="方正大黑简体" panose="02010601030101010101" pitchFamily="2" charset="-122"/>
              </a:rPr>
              <a:t>其他用户选择【非一卡通用户】进行登录</a:t>
            </a:r>
          </a:p>
        </p:txBody>
      </p:sp>
      <p:pic>
        <p:nvPicPr>
          <p:cNvPr id="10" name="图片 9" descr="343435383138313b333633373735323bbcfdcdb7"/>
          <p:cNvPicPr>
            <a:picLocks noChangeAspect="1"/>
          </p:cNvPicPr>
          <p:nvPr/>
        </p:nvPicPr>
        <p:blipFill>
          <a:blip r:embed="rId5" cstate="print">
            <a:extLst>
              <a:ext uri="{96DAC541-7B7A-43D3-8B79-37D633B846F1}">
                <asvg:svgBlip xmlns=""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 rot="6120000">
            <a:off x="6267450" y="1243965"/>
            <a:ext cx="262890" cy="586740"/>
          </a:xfrm>
          <a:prstGeom prst="rect">
            <a:avLst/>
          </a:prstGeom>
        </p:spPr>
      </p:pic>
      <p:pic>
        <p:nvPicPr>
          <p:cNvPr id="11" name="图片 10" descr="343435383138313b333633373735323bbcfdcdb7"/>
          <p:cNvPicPr>
            <a:picLocks noChangeAspect="1"/>
          </p:cNvPicPr>
          <p:nvPr/>
        </p:nvPicPr>
        <p:blipFill>
          <a:blip r:embed="rId7" cstate="print">
            <a:extLst>
              <a:ext uri="{96DAC541-7B7A-43D3-8B79-37D633B846F1}">
                <asvg:svgBlip xmlns=""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 rot="6480000">
            <a:off x="6673850" y="2955925"/>
            <a:ext cx="296545" cy="546735"/>
          </a:xfrm>
          <a:prstGeom prst="rect">
            <a:avLst/>
          </a:prstGeom>
        </p:spPr>
      </p:pic>
      <p:sp>
        <p:nvSpPr>
          <p:cNvPr id="12" name="文本框 11"/>
          <p:cNvSpPr txBox="1"/>
          <p:nvPr/>
        </p:nvSpPr>
        <p:spPr>
          <a:xfrm>
            <a:off x="323850" y="915035"/>
            <a:ext cx="856996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buClrTx/>
              <a:buSzTx/>
              <a:buFontTx/>
            </a:pP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charset="0"/>
                <a:ea typeface="方正大黑简体" panose="02010601030101010101" pitchFamily="2" charset="-122"/>
                <a:sym typeface="+mn-ea"/>
              </a:rPr>
              <a:t>①</a:t>
            </a: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方正大黑简体" panose="02010601030101010101" pitchFamily="2" charset="-122"/>
                <a:ea typeface="方正大黑简体" panose="02010601030101010101" pitchFamily="2" charset="-122"/>
                <a:sym typeface="+mn-ea"/>
              </a:rPr>
              <a:t>选择任意浏览器，输入网址: </a:t>
            </a:r>
            <a:r>
              <a:rPr lang="en-US" altLang="zh-CN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方正大黑简体" panose="02010601030101010101" pitchFamily="2" charset="-122"/>
                <a:ea typeface="方正大黑简体" panose="02010601030101010101" pitchFamily="2" charset="-122"/>
                <a:sym typeface="+mn-ea"/>
              </a:rPr>
              <a:t>https://ggss.nwafu.edu.cn</a:t>
            </a:r>
            <a:endParaRPr lang="zh-CN" altLang="en-US" sz="1600" dirty="0">
              <a:solidFill>
                <a:schemeClr val="tx1">
                  <a:lumMod val="85000"/>
                  <a:lumOff val="15000"/>
                </a:schemeClr>
              </a:solidFill>
              <a:latin typeface="方正大黑简体" panose="02010601030101010101" pitchFamily="2" charset="-122"/>
              <a:ea typeface="方正大黑简体" panose="02010601030101010101" pitchFamily="2" charset="-122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4135"/>
          </a:xfrm>
          <a:prstGeom prst="rect">
            <a:avLst/>
          </a:prstGeom>
        </p:spPr>
      </p:pic>
      <p:sp>
        <p:nvSpPr>
          <p:cNvPr id="4" name="TextBox 2"/>
          <p:cNvSpPr txBox="1"/>
          <p:nvPr/>
        </p:nvSpPr>
        <p:spPr>
          <a:xfrm>
            <a:off x="1770178" y="1937008"/>
            <a:ext cx="868680" cy="9220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5400" dirty="0">
                <a:solidFill>
                  <a:schemeClr val="bg1"/>
                </a:solidFill>
                <a:latin typeface="方正大黑简体" panose="02010601030101010101" pitchFamily="2" charset="-122"/>
                <a:ea typeface="方正大黑简体" panose="02010601030101010101" pitchFamily="2" charset="-122"/>
              </a:rPr>
              <a:t>03</a:t>
            </a:r>
            <a:endParaRPr lang="zh-CN" altLang="en-US" sz="5400" dirty="0">
              <a:solidFill>
                <a:schemeClr val="bg1"/>
              </a:solidFill>
              <a:latin typeface="方正大黑简体" panose="02010601030101010101" pitchFamily="2" charset="-122"/>
              <a:ea typeface="方正大黑简体" panose="02010601030101010101" pitchFamily="2" charset="-122"/>
            </a:endParaRPr>
          </a:p>
        </p:txBody>
      </p:sp>
      <p:sp>
        <p:nvSpPr>
          <p:cNvPr id="6" name="TextBox 3"/>
          <p:cNvSpPr txBox="1"/>
          <p:nvPr/>
        </p:nvSpPr>
        <p:spPr>
          <a:xfrm>
            <a:off x="1840741" y="2614141"/>
            <a:ext cx="8129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>
                <a:solidFill>
                  <a:schemeClr val="bg1"/>
                </a:solidFill>
              </a:rPr>
              <a:t>PART</a:t>
            </a:r>
            <a:endParaRPr lang="zh-CN" altLang="en-US" sz="2400" dirty="0">
              <a:solidFill>
                <a:schemeClr val="bg1"/>
              </a:solidFill>
            </a:endParaRPr>
          </a:p>
        </p:txBody>
      </p:sp>
      <p:sp>
        <p:nvSpPr>
          <p:cNvPr id="7" name="TextBox 4"/>
          <p:cNvSpPr txBox="1"/>
          <p:nvPr/>
        </p:nvSpPr>
        <p:spPr>
          <a:xfrm>
            <a:off x="4098994" y="2215863"/>
            <a:ext cx="9512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solidFill>
                  <a:srgbClr val="C1834B"/>
                </a:solidFill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THE TITLE</a:t>
            </a:r>
            <a:endParaRPr lang="zh-CN" altLang="en-US" dirty="0">
              <a:solidFill>
                <a:srgbClr val="C1834B"/>
              </a:solidFill>
              <a:latin typeface="Microsoft Himalaya" panose="01010100010101010101" pitchFamily="2" charset="0"/>
              <a:cs typeface="Microsoft Himalaya" panose="01010100010101010101" pitchFamily="2" charset="0"/>
            </a:endParaRPr>
          </a:p>
        </p:txBody>
      </p:sp>
      <p:sp>
        <p:nvSpPr>
          <p:cNvPr id="8" name="TextBox 5"/>
          <p:cNvSpPr txBox="1"/>
          <p:nvPr/>
        </p:nvSpPr>
        <p:spPr>
          <a:xfrm>
            <a:off x="4098994" y="2455322"/>
            <a:ext cx="155448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altLang="zh-CN" dirty="0">
                <a:latin typeface="方正大黑简体" panose="02010601030101010101" pitchFamily="2" charset="-122"/>
                <a:ea typeface="方正大黑简体" panose="02010601030101010101" pitchFamily="2" charset="-122"/>
                <a:sym typeface="+mn-ea"/>
              </a:rPr>
              <a:t>PC</a:t>
            </a:r>
            <a:r>
              <a:rPr lang="zh-CN" altLang="en-US" dirty="0">
                <a:latin typeface="方正大黑简体" panose="02010601030101010101" pitchFamily="2" charset="-122"/>
                <a:ea typeface="方正大黑简体" panose="02010601030101010101" pitchFamily="2" charset="-122"/>
                <a:sym typeface="+mn-ea"/>
              </a:rPr>
              <a:t>端</a:t>
            </a:r>
            <a:r>
              <a:rPr lang="zh-CN" altLang="en-US" dirty="0">
                <a:latin typeface="方正大黑简体" panose="02010601030101010101" pitchFamily="2" charset="-122"/>
                <a:ea typeface="方正大黑简体" panose="02010601030101010101" pitchFamily="2" charset="-122"/>
              </a:rPr>
              <a:t>预约流程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827720" y="411153"/>
            <a:ext cx="1402080" cy="3371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rgbClr val="1C408F"/>
                </a:solidFill>
                <a:latin typeface="方正大黑简体" panose="02010601030101010101" pitchFamily="2" charset="-122"/>
                <a:ea typeface="方正大黑简体" panose="02010601030101010101" pitchFamily="2" charset="-122"/>
              </a:rPr>
              <a:t>预约业务流程</a:t>
            </a:r>
          </a:p>
        </p:txBody>
      </p:sp>
      <p:cxnSp>
        <p:nvCxnSpPr>
          <p:cNvPr id="80" name="直接连接符 79"/>
          <p:cNvCxnSpPr>
            <a:endCxn id="83" idx="0"/>
          </p:cNvCxnSpPr>
          <p:nvPr/>
        </p:nvCxnSpPr>
        <p:spPr>
          <a:xfrm>
            <a:off x="755650" y="1490980"/>
            <a:ext cx="5156835" cy="6985"/>
          </a:xfrm>
          <a:prstGeom prst="line">
            <a:avLst/>
          </a:prstGeom>
          <a:ln>
            <a:solidFill>
              <a:srgbClr val="1C408F"/>
            </a:solidFill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83" name="弧形 82"/>
          <p:cNvSpPr/>
          <p:nvPr/>
        </p:nvSpPr>
        <p:spPr>
          <a:xfrm>
            <a:off x="5293995" y="1497330"/>
            <a:ext cx="1297305" cy="1173480"/>
          </a:xfrm>
          <a:prstGeom prst="arc">
            <a:avLst>
              <a:gd name="adj1" fmla="val 16022775"/>
              <a:gd name="adj2" fmla="val 5405108"/>
            </a:avLst>
          </a:prstGeom>
          <a:ln>
            <a:solidFill>
              <a:srgbClr val="1C408F"/>
            </a:solidFill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84" name="直接连接符 83"/>
          <p:cNvCxnSpPr>
            <a:stCxn id="85" idx="2"/>
            <a:endCxn id="83" idx="2"/>
          </p:cNvCxnSpPr>
          <p:nvPr/>
        </p:nvCxnSpPr>
        <p:spPr>
          <a:xfrm flipV="1">
            <a:off x="2051685" y="2670810"/>
            <a:ext cx="3890010" cy="44450"/>
          </a:xfrm>
          <a:prstGeom prst="line">
            <a:avLst/>
          </a:prstGeom>
          <a:ln>
            <a:solidFill>
              <a:srgbClr val="1C408F"/>
            </a:solidFill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85" name="弧形 84"/>
          <p:cNvSpPr/>
          <p:nvPr/>
        </p:nvSpPr>
        <p:spPr>
          <a:xfrm rot="10800000">
            <a:off x="1402080" y="2715260"/>
            <a:ext cx="1297305" cy="1173480"/>
          </a:xfrm>
          <a:prstGeom prst="arc">
            <a:avLst>
              <a:gd name="adj1" fmla="val 16022775"/>
              <a:gd name="adj2" fmla="val 5405108"/>
            </a:avLst>
          </a:prstGeom>
          <a:ln>
            <a:solidFill>
              <a:srgbClr val="1C408F"/>
            </a:solidFill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86" name="直接连接符 85"/>
          <p:cNvCxnSpPr>
            <a:stCxn id="85" idx="0"/>
            <a:endCxn id="88" idx="2"/>
          </p:cNvCxnSpPr>
          <p:nvPr/>
        </p:nvCxnSpPr>
        <p:spPr>
          <a:xfrm flipV="1">
            <a:off x="2080895" y="3867150"/>
            <a:ext cx="4648200" cy="20955"/>
          </a:xfrm>
          <a:prstGeom prst="line">
            <a:avLst/>
          </a:prstGeom>
          <a:ln>
            <a:solidFill>
              <a:srgbClr val="1C408F"/>
            </a:solidFill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88" name="图片 87" descr="343435383138313b333633373735323bbcfdcdb7"/>
          <p:cNvPicPr>
            <a:picLocks noChangeAspect="1"/>
          </p:cNvPicPr>
          <p:nvPr/>
        </p:nvPicPr>
        <p:blipFill>
          <a:blip r:embed="rId4" cstate="print">
            <a:extLst>
              <a:ext uri="{96DAC541-7B7A-43D3-8B79-37D633B846F1}">
                <asvg:svgBlip xmlns=""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 rot="5400000">
            <a:off x="6859905" y="3663950"/>
            <a:ext cx="144145" cy="405765"/>
          </a:xfrm>
          <a:prstGeom prst="rect">
            <a:avLst/>
          </a:prstGeom>
        </p:spPr>
      </p:pic>
      <p:sp>
        <p:nvSpPr>
          <p:cNvPr id="89" name="椭圆 88"/>
          <p:cNvSpPr/>
          <p:nvPr/>
        </p:nvSpPr>
        <p:spPr>
          <a:xfrm>
            <a:off x="1331595" y="1418590"/>
            <a:ext cx="143510" cy="144145"/>
          </a:xfrm>
          <a:prstGeom prst="ellipse">
            <a:avLst/>
          </a:prstGeom>
          <a:solidFill>
            <a:srgbClr val="C1834B"/>
          </a:solidFill>
          <a:ln>
            <a:solidFill>
              <a:srgbClr val="C1834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0" name="椭圆 89"/>
          <p:cNvSpPr/>
          <p:nvPr/>
        </p:nvSpPr>
        <p:spPr>
          <a:xfrm>
            <a:off x="2627630" y="1422400"/>
            <a:ext cx="143510" cy="144145"/>
          </a:xfrm>
          <a:prstGeom prst="ellipse">
            <a:avLst/>
          </a:prstGeom>
          <a:solidFill>
            <a:srgbClr val="C1834B"/>
          </a:solidFill>
          <a:ln>
            <a:solidFill>
              <a:srgbClr val="C1834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1" name="椭圆 90"/>
          <p:cNvSpPr/>
          <p:nvPr/>
        </p:nvSpPr>
        <p:spPr>
          <a:xfrm>
            <a:off x="3923665" y="1422400"/>
            <a:ext cx="143510" cy="144145"/>
          </a:xfrm>
          <a:prstGeom prst="ellipse">
            <a:avLst/>
          </a:prstGeom>
          <a:solidFill>
            <a:srgbClr val="C1834B"/>
          </a:solidFill>
          <a:ln>
            <a:solidFill>
              <a:srgbClr val="C1834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2" name="椭圆 91"/>
          <p:cNvSpPr/>
          <p:nvPr/>
        </p:nvSpPr>
        <p:spPr>
          <a:xfrm>
            <a:off x="5219700" y="1422400"/>
            <a:ext cx="143510" cy="144145"/>
          </a:xfrm>
          <a:prstGeom prst="ellipse">
            <a:avLst/>
          </a:prstGeom>
          <a:solidFill>
            <a:srgbClr val="C1834B"/>
          </a:solidFill>
          <a:ln>
            <a:solidFill>
              <a:srgbClr val="C1834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3" name="椭圆 92"/>
          <p:cNvSpPr/>
          <p:nvPr/>
        </p:nvSpPr>
        <p:spPr>
          <a:xfrm>
            <a:off x="6515735" y="1995170"/>
            <a:ext cx="143510" cy="144145"/>
          </a:xfrm>
          <a:prstGeom prst="ellipse">
            <a:avLst/>
          </a:prstGeom>
          <a:solidFill>
            <a:srgbClr val="C1834B"/>
          </a:solidFill>
          <a:ln>
            <a:solidFill>
              <a:srgbClr val="C1834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4" name="椭圆 93"/>
          <p:cNvSpPr/>
          <p:nvPr/>
        </p:nvSpPr>
        <p:spPr>
          <a:xfrm>
            <a:off x="5147945" y="2609850"/>
            <a:ext cx="143510" cy="144145"/>
          </a:xfrm>
          <a:prstGeom prst="ellipse">
            <a:avLst/>
          </a:prstGeom>
          <a:solidFill>
            <a:srgbClr val="C1834B"/>
          </a:solidFill>
          <a:ln>
            <a:solidFill>
              <a:srgbClr val="C1834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5" name="椭圆 94"/>
          <p:cNvSpPr/>
          <p:nvPr/>
        </p:nvSpPr>
        <p:spPr>
          <a:xfrm>
            <a:off x="3778885" y="2610485"/>
            <a:ext cx="143510" cy="144145"/>
          </a:xfrm>
          <a:prstGeom prst="ellipse">
            <a:avLst/>
          </a:prstGeom>
          <a:solidFill>
            <a:srgbClr val="C1834B"/>
          </a:solidFill>
          <a:ln>
            <a:solidFill>
              <a:srgbClr val="C1834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6" name="椭圆 95"/>
          <p:cNvSpPr/>
          <p:nvPr/>
        </p:nvSpPr>
        <p:spPr>
          <a:xfrm>
            <a:off x="2410460" y="2642870"/>
            <a:ext cx="143510" cy="144145"/>
          </a:xfrm>
          <a:prstGeom prst="ellipse">
            <a:avLst/>
          </a:prstGeom>
          <a:solidFill>
            <a:srgbClr val="C1834B"/>
          </a:solidFill>
          <a:ln>
            <a:solidFill>
              <a:srgbClr val="C1834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7" name="椭圆 96"/>
          <p:cNvSpPr/>
          <p:nvPr/>
        </p:nvSpPr>
        <p:spPr>
          <a:xfrm>
            <a:off x="1332230" y="3213100"/>
            <a:ext cx="143510" cy="144145"/>
          </a:xfrm>
          <a:prstGeom prst="ellipse">
            <a:avLst/>
          </a:prstGeom>
          <a:solidFill>
            <a:srgbClr val="C1834B"/>
          </a:solidFill>
          <a:ln>
            <a:solidFill>
              <a:srgbClr val="C1834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8" name="椭圆 97"/>
          <p:cNvSpPr/>
          <p:nvPr/>
        </p:nvSpPr>
        <p:spPr>
          <a:xfrm>
            <a:off x="2627630" y="3808095"/>
            <a:ext cx="143510" cy="144145"/>
          </a:xfrm>
          <a:prstGeom prst="ellipse">
            <a:avLst/>
          </a:prstGeom>
          <a:solidFill>
            <a:srgbClr val="C1834B"/>
          </a:solidFill>
          <a:ln>
            <a:solidFill>
              <a:srgbClr val="C1834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9" name="椭圆 98"/>
          <p:cNvSpPr/>
          <p:nvPr/>
        </p:nvSpPr>
        <p:spPr>
          <a:xfrm>
            <a:off x="4283075" y="3799840"/>
            <a:ext cx="143510" cy="144145"/>
          </a:xfrm>
          <a:prstGeom prst="ellipse">
            <a:avLst/>
          </a:prstGeom>
          <a:solidFill>
            <a:srgbClr val="C1834B"/>
          </a:solidFill>
          <a:ln>
            <a:solidFill>
              <a:srgbClr val="C1834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0" name="椭圆 99"/>
          <p:cNvSpPr/>
          <p:nvPr/>
        </p:nvSpPr>
        <p:spPr>
          <a:xfrm>
            <a:off x="5865495" y="3808095"/>
            <a:ext cx="143510" cy="144145"/>
          </a:xfrm>
          <a:prstGeom prst="ellipse">
            <a:avLst/>
          </a:prstGeom>
          <a:solidFill>
            <a:srgbClr val="C1834B"/>
          </a:solidFill>
          <a:ln>
            <a:solidFill>
              <a:srgbClr val="C1834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2" name="文本框 101"/>
          <p:cNvSpPr txBox="1"/>
          <p:nvPr/>
        </p:nvSpPr>
        <p:spPr>
          <a:xfrm>
            <a:off x="899795" y="1566545"/>
            <a:ext cx="1421765" cy="3067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buClrTx/>
              <a:buSzTx/>
              <a:buFontTx/>
            </a:pPr>
            <a:r>
              <a:rPr lang="zh-CN" altLang="en-US" sz="1400" b="1" dirty="0">
                <a:solidFill>
                  <a:srgbClr val="1C408F"/>
                </a:solidFill>
                <a:latin typeface="方正大黑简体" panose="02010601030101010101" pitchFamily="2" charset="-122"/>
                <a:ea typeface="方正大黑简体" panose="02010601030101010101" pitchFamily="2" charset="-122"/>
              </a:rPr>
              <a:t>老师</a:t>
            </a:r>
            <a:r>
              <a:rPr lang="en-US" altLang="zh-CN" sz="1400" b="1" dirty="0">
                <a:solidFill>
                  <a:srgbClr val="1C408F"/>
                </a:solidFill>
                <a:latin typeface="方正大黑简体" panose="02010601030101010101" pitchFamily="2" charset="-122"/>
                <a:ea typeface="方正大黑简体" panose="02010601030101010101" pitchFamily="2" charset="-122"/>
              </a:rPr>
              <a:t>/</a:t>
            </a:r>
            <a:r>
              <a:rPr lang="zh-CN" altLang="en-US" sz="1400" b="1" dirty="0">
                <a:solidFill>
                  <a:srgbClr val="1C408F"/>
                </a:solidFill>
                <a:latin typeface="方正大黑简体" panose="02010601030101010101" pitchFamily="2" charset="-122"/>
                <a:ea typeface="方正大黑简体" panose="02010601030101010101" pitchFamily="2" charset="-122"/>
              </a:rPr>
              <a:t>学生</a:t>
            </a:r>
          </a:p>
        </p:txBody>
      </p:sp>
      <p:sp>
        <p:nvSpPr>
          <p:cNvPr id="103" name="文本框 102"/>
          <p:cNvSpPr txBox="1"/>
          <p:nvPr/>
        </p:nvSpPr>
        <p:spPr>
          <a:xfrm>
            <a:off x="756920" y="1058545"/>
            <a:ext cx="1376045" cy="2755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buClrTx/>
              <a:buSzTx/>
              <a:buFontTx/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方正大黑简体" panose="02010601030101010101" pitchFamily="2" charset="-122"/>
                <a:ea typeface="方正大黑简体" panose="02010601030101010101" pitchFamily="2" charset="-122"/>
              </a:rPr>
              <a:t>【提交预约单】</a:t>
            </a:r>
          </a:p>
        </p:txBody>
      </p:sp>
      <p:sp>
        <p:nvSpPr>
          <p:cNvPr id="104" name="文本框 103"/>
          <p:cNvSpPr txBox="1"/>
          <p:nvPr/>
        </p:nvSpPr>
        <p:spPr>
          <a:xfrm>
            <a:off x="2157730" y="1566545"/>
            <a:ext cx="1083310" cy="3067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buClrTx/>
              <a:buSzTx/>
              <a:buFontTx/>
            </a:pPr>
            <a:r>
              <a:rPr lang="zh-CN" altLang="en-US" sz="1400" dirty="0">
                <a:solidFill>
                  <a:srgbClr val="C1834B"/>
                </a:solidFill>
                <a:latin typeface="方正大黑简体" panose="02010601030101010101" pitchFamily="2" charset="-122"/>
                <a:ea typeface="方正大黑简体" panose="02010601030101010101" pitchFamily="2" charset="-122"/>
              </a:rPr>
              <a:t>预约管理员</a:t>
            </a:r>
          </a:p>
        </p:txBody>
      </p:sp>
      <p:sp>
        <p:nvSpPr>
          <p:cNvPr id="105" name="文本框 104"/>
          <p:cNvSpPr txBox="1"/>
          <p:nvPr/>
        </p:nvSpPr>
        <p:spPr>
          <a:xfrm>
            <a:off x="2157730" y="1058545"/>
            <a:ext cx="1376045" cy="2755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buClrTx/>
              <a:buSzTx/>
              <a:buFontTx/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方正大黑简体" panose="02010601030101010101" pitchFamily="2" charset="-122"/>
                <a:ea typeface="方正大黑简体" panose="02010601030101010101" pitchFamily="2" charset="-122"/>
              </a:rPr>
              <a:t>【预约审批】</a:t>
            </a:r>
          </a:p>
        </p:txBody>
      </p:sp>
      <p:sp>
        <p:nvSpPr>
          <p:cNvPr id="106" name="文本框 105"/>
          <p:cNvSpPr txBox="1"/>
          <p:nvPr/>
        </p:nvSpPr>
        <p:spPr>
          <a:xfrm>
            <a:off x="3453765" y="1566545"/>
            <a:ext cx="1083310" cy="3067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buClrTx/>
              <a:buSzTx/>
              <a:buFontTx/>
            </a:pPr>
            <a:r>
              <a:rPr lang="zh-CN" altLang="en-US" sz="1400" dirty="0">
                <a:solidFill>
                  <a:srgbClr val="C1834B"/>
                </a:solidFill>
                <a:latin typeface="方正大黑简体" panose="02010601030101010101" pitchFamily="2" charset="-122"/>
                <a:ea typeface="方正大黑简体" panose="02010601030101010101" pitchFamily="2" charset="-122"/>
              </a:rPr>
              <a:t>预约管理员</a:t>
            </a:r>
          </a:p>
        </p:txBody>
      </p:sp>
      <p:sp>
        <p:nvSpPr>
          <p:cNvPr id="107" name="文本框 106"/>
          <p:cNvSpPr txBox="1"/>
          <p:nvPr/>
        </p:nvSpPr>
        <p:spPr>
          <a:xfrm>
            <a:off x="3596005" y="1058545"/>
            <a:ext cx="706755" cy="2755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buClrTx/>
              <a:buSzTx/>
              <a:buFontTx/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方正大黑简体" panose="02010601030101010101" pitchFamily="2" charset="-122"/>
                <a:ea typeface="方正大黑简体" panose="02010601030101010101" pitchFamily="2" charset="-122"/>
              </a:rPr>
              <a:t>【排队】</a:t>
            </a:r>
          </a:p>
        </p:txBody>
      </p:sp>
      <p:sp>
        <p:nvSpPr>
          <p:cNvPr id="108" name="文本框 107"/>
          <p:cNvSpPr txBox="1"/>
          <p:nvPr/>
        </p:nvSpPr>
        <p:spPr>
          <a:xfrm>
            <a:off x="3421380" y="782955"/>
            <a:ext cx="1376045" cy="2755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buClrTx/>
              <a:buSzTx/>
              <a:buFontTx/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方正大黑简体" panose="02010601030101010101" pitchFamily="2" charset="-122"/>
                <a:ea typeface="方正大黑简体" panose="02010601030101010101" pitchFamily="2" charset="-122"/>
              </a:rPr>
              <a:t>【确认设施】</a:t>
            </a:r>
          </a:p>
        </p:txBody>
      </p:sp>
      <p:sp>
        <p:nvSpPr>
          <p:cNvPr id="109" name="文本框 108"/>
          <p:cNvSpPr txBox="1"/>
          <p:nvPr/>
        </p:nvSpPr>
        <p:spPr>
          <a:xfrm>
            <a:off x="4749800" y="1566545"/>
            <a:ext cx="1083310" cy="3067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buClrTx/>
              <a:buSzTx/>
              <a:buFontTx/>
            </a:pPr>
            <a:r>
              <a:rPr lang="zh-CN" altLang="en-US" sz="1400" dirty="0">
                <a:solidFill>
                  <a:srgbClr val="C1834B"/>
                </a:solidFill>
                <a:latin typeface="方正大黑简体" panose="02010601030101010101" pitchFamily="2" charset="-122"/>
                <a:ea typeface="方正大黑简体" panose="02010601030101010101" pitchFamily="2" charset="-122"/>
              </a:rPr>
              <a:t>预约管理员</a:t>
            </a:r>
          </a:p>
        </p:txBody>
      </p:sp>
      <p:sp>
        <p:nvSpPr>
          <p:cNvPr id="110" name="文本框 109"/>
          <p:cNvSpPr txBox="1"/>
          <p:nvPr/>
        </p:nvSpPr>
        <p:spPr>
          <a:xfrm>
            <a:off x="4603115" y="1058545"/>
            <a:ext cx="1376045" cy="2755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buClrTx/>
              <a:buSzTx/>
              <a:buFontTx/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方正大黑简体" panose="02010601030101010101" pitchFamily="2" charset="-122"/>
                <a:ea typeface="方正大黑简体" panose="02010601030101010101" pitchFamily="2" charset="-122"/>
              </a:rPr>
              <a:t>【预约信息推送】</a:t>
            </a:r>
          </a:p>
        </p:txBody>
      </p:sp>
      <p:sp>
        <p:nvSpPr>
          <p:cNvPr id="111" name="文本框 110"/>
          <p:cNvSpPr txBox="1"/>
          <p:nvPr/>
        </p:nvSpPr>
        <p:spPr>
          <a:xfrm>
            <a:off x="5511800" y="1922780"/>
            <a:ext cx="995045" cy="3067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buClrTx/>
              <a:buSzTx/>
              <a:buFontTx/>
            </a:pPr>
            <a:r>
              <a:rPr lang="zh-CN" altLang="en-US" sz="1400" b="1" dirty="0">
                <a:solidFill>
                  <a:srgbClr val="1C408F"/>
                </a:solidFill>
                <a:latin typeface="方正大黑简体" panose="02010601030101010101" pitchFamily="2" charset="-122"/>
                <a:ea typeface="方正大黑简体" panose="02010601030101010101" pitchFamily="2" charset="-122"/>
              </a:rPr>
              <a:t>提交者</a:t>
            </a:r>
          </a:p>
        </p:txBody>
      </p:sp>
      <p:sp>
        <p:nvSpPr>
          <p:cNvPr id="112" name="文本框 111"/>
          <p:cNvSpPr txBox="1"/>
          <p:nvPr/>
        </p:nvSpPr>
        <p:spPr>
          <a:xfrm>
            <a:off x="6659245" y="1938655"/>
            <a:ext cx="1024255" cy="2755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buClrTx/>
              <a:buSzTx/>
              <a:buFontTx/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方正大黑简体" panose="02010601030101010101" pitchFamily="2" charset="-122"/>
                <a:ea typeface="方正大黑简体" panose="02010601030101010101" pitchFamily="2" charset="-122"/>
              </a:rPr>
              <a:t>【反馈信息】</a:t>
            </a:r>
          </a:p>
        </p:txBody>
      </p:sp>
      <p:sp>
        <p:nvSpPr>
          <p:cNvPr id="113" name="文本框 112"/>
          <p:cNvSpPr txBox="1"/>
          <p:nvPr/>
        </p:nvSpPr>
        <p:spPr>
          <a:xfrm>
            <a:off x="4718050" y="2279650"/>
            <a:ext cx="1083310" cy="3067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buClrTx/>
              <a:buSzTx/>
              <a:buFontTx/>
            </a:pPr>
            <a:r>
              <a:rPr lang="zh-CN" altLang="en-US" sz="1400" dirty="0">
                <a:solidFill>
                  <a:srgbClr val="C1834B"/>
                </a:solidFill>
                <a:latin typeface="方正大黑简体" panose="02010601030101010101" pitchFamily="2" charset="-122"/>
                <a:ea typeface="方正大黑简体" panose="02010601030101010101" pitchFamily="2" charset="-122"/>
              </a:rPr>
              <a:t>预约管理员</a:t>
            </a:r>
          </a:p>
        </p:txBody>
      </p:sp>
      <p:sp>
        <p:nvSpPr>
          <p:cNvPr id="114" name="文本框 113"/>
          <p:cNvSpPr txBox="1"/>
          <p:nvPr/>
        </p:nvSpPr>
        <p:spPr>
          <a:xfrm>
            <a:off x="4678045" y="2806065"/>
            <a:ext cx="1190625" cy="2755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buClrTx/>
              <a:buSzTx/>
              <a:buFontTx/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方正大黑简体" panose="02010601030101010101" pitchFamily="2" charset="-122"/>
                <a:ea typeface="方正大黑简体" panose="02010601030101010101" pitchFamily="2" charset="-122"/>
              </a:rPr>
              <a:t>【信息确认】</a:t>
            </a:r>
          </a:p>
        </p:txBody>
      </p:sp>
      <p:sp>
        <p:nvSpPr>
          <p:cNvPr id="115" name="文本框 114"/>
          <p:cNvSpPr txBox="1"/>
          <p:nvPr/>
        </p:nvSpPr>
        <p:spPr>
          <a:xfrm>
            <a:off x="3308985" y="2279650"/>
            <a:ext cx="1083310" cy="3067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buClrTx/>
              <a:buSzTx/>
              <a:buFontTx/>
            </a:pPr>
            <a:r>
              <a:rPr lang="zh-CN" altLang="en-US" sz="1400" dirty="0">
                <a:solidFill>
                  <a:srgbClr val="C1834B"/>
                </a:solidFill>
                <a:latin typeface="方正大黑简体" panose="02010601030101010101" pitchFamily="2" charset="-122"/>
                <a:ea typeface="方正大黑简体" panose="02010601030101010101" pitchFamily="2" charset="-122"/>
              </a:rPr>
              <a:t>预约管理员</a:t>
            </a:r>
          </a:p>
        </p:txBody>
      </p:sp>
      <p:sp>
        <p:nvSpPr>
          <p:cNvPr id="116" name="文本框 115"/>
          <p:cNvSpPr txBox="1"/>
          <p:nvPr/>
        </p:nvSpPr>
        <p:spPr>
          <a:xfrm>
            <a:off x="3308985" y="2806065"/>
            <a:ext cx="1190625" cy="2755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buClrTx/>
              <a:buSzTx/>
              <a:buFontTx/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方正大黑简体" panose="02010601030101010101" pitchFamily="2" charset="-122"/>
                <a:ea typeface="方正大黑简体" panose="02010601030101010101" pitchFamily="2" charset="-122"/>
              </a:rPr>
              <a:t>【推送审批】</a:t>
            </a:r>
          </a:p>
        </p:txBody>
      </p:sp>
      <p:sp>
        <p:nvSpPr>
          <p:cNvPr id="117" name="文本框 116"/>
          <p:cNvSpPr txBox="1"/>
          <p:nvPr/>
        </p:nvSpPr>
        <p:spPr>
          <a:xfrm>
            <a:off x="1835785" y="2282825"/>
            <a:ext cx="1330960" cy="3067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buClrTx/>
              <a:buSzTx/>
              <a:buFontTx/>
            </a:pPr>
            <a:r>
              <a:rPr lang="zh-CN" altLang="en-US" sz="1400" dirty="0">
                <a:solidFill>
                  <a:srgbClr val="C1834B"/>
                </a:solidFill>
                <a:latin typeface="方正大黑简体" panose="02010601030101010101" pitchFamily="2" charset="-122"/>
                <a:ea typeface="方正大黑简体" panose="02010601030101010101" pitchFamily="2" charset="-122"/>
              </a:rPr>
              <a:t>资源共享中心</a:t>
            </a:r>
          </a:p>
        </p:txBody>
      </p:sp>
      <p:sp>
        <p:nvSpPr>
          <p:cNvPr id="118" name="文本框 117"/>
          <p:cNvSpPr txBox="1"/>
          <p:nvPr/>
        </p:nvSpPr>
        <p:spPr>
          <a:xfrm>
            <a:off x="2102485" y="2802890"/>
            <a:ext cx="759460" cy="2755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buClrTx/>
              <a:buSzTx/>
              <a:buFontTx/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方正大黑简体" panose="02010601030101010101" pitchFamily="2" charset="-122"/>
                <a:ea typeface="方正大黑简体" panose="02010601030101010101" pitchFamily="2" charset="-122"/>
              </a:rPr>
              <a:t>【审批】</a:t>
            </a:r>
          </a:p>
        </p:txBody>
      </p:sp>
      <p:sp>
        <p:nvSpPr>
          <p:cNvPr id="119" name="文本框 118"/>
          <p:cNvSpPr txBox="1"/>
          <p:nvPr/>
        </p:nvSpPr>
        <p:spPr>
          <a:xfrm>
            <a:off x="410210" y="3125470"/>
            <a:ext cx="922020" cy="3067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buClrTx/>
              <a:buSzTx/>
              <a:buFontTx/>
            </a:pPr>
            <a:r>
              <a:rPr lang="zh-CN" altLang="en-US" sz="1400" dirty="0">
                <a:solidFill>
                  <a:srgbClr val="C1834B"/>
                </a:solidFill>
                <a:latin typeface="方正大黑简体" panose="02010601030101010101" pitchFamily="2" charset="-122"/>
                <a:ea typeface="方正大黑简体" panose="02010601030101010101" pitchFamily="2" charset="-122"/>
              </a:rPr>
              <a:t>实验室处</a:t>
            </a:r>
          </a:p>
        </p:txBody>
      </p:sp>
      <p:sp>
        <p:nvSpPr>
          <p:cNvPr id="120" name="文本框 119"/>
          <p:cNvSpPr txBox="1"/>
          <p:nvPr/>
        </p:nvSpPr>
        <p:spPr>
          <a:xfrm>
            <a:off x="1475740" y="3156585"/>
            <a:ext cx="759460" cy="2755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buClrTx/>
              <a:buSzTx/>
              <a:buFontTx/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方正大黑简体" panose="02010601030101010101" pitchFamily="2" charset="-122"/>
                <a:ea typeface="方正大黑简体" panose="02010601030101010101" pitchFamily="2" charset="-122"/>
              </a:rPr>
              <a:t>【审批】</a:t>
            </a:r>
          </a:p>
        </p:txBody>
      </p:sp>
      <p:sp>
        <p:nvSpPr>
          <p:cNvPr id="121" name="文本框 120"/>
          <p:cNvSpPr txBox="1"/>
          <p:nvPr/>
        </p:nvSpPr>
        <p:spPr>
          <a:xfrm>
            <a:off x="2157730" y="4008120"/>
            <a:ext cx="1083310" cy="3067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buClrTx/>
              <a:buSzTx/>
              <a:buFontTx/>
            </a:pPr>
            <a:r>
              <a:rPr lang="zh-CN" altLang="en-US" sz="1400" dirty="0">
                <a:solidFill>
                  <a:srgbClr val="C1834B"/>
                </a:solidFill>
                <a:latin typeface="方正大黑简体" panose="02010601030101010101" pitchFamily="2" charset="-122"/>
                <a:ea typeface="方正大黑简体" panose="02010601030101010101" pitchFamily="2" charset="-122"/>
              </a:rPr>
              <a:t>预约管理员</a:t>
            </a:r>
          </a:p>
        </p:txBody>
      </p:sp>
      <p:sp>
        <p:nvSpPr>
          <p:cNvPr id="122" name="文本框 121"/>
          <p:cNvSpPr txBox="1"/>
          <p:nvPr/>
        </p:nvSpPr>
        <p:spPr>
          <a:xfrm>
            <a:off x="2149475" y="3519170"/>
            <a:ext cx="980440" cy="2755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buClrTx/>
              <a:buSzTx/>
              <a:buFontTx/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方正大黑简体" panose="02010601030101010101" pitchFamily="2" charset="-122"/>
                <a:ea typeface="方正大黑简体" panose="02010601030101010101" pitchFamily="2" charset="-122"/>
              </a:rPr>
              <a:t>【登记确认】</a:t>
            </a:r>
          </a:p>
        </p:txBody>
      </p:sp>
      <p:sp>
        <p:nvSpPr>
          <p:cNvPr id="123" name="文本框 122"/>
          <p:cNvSpPr txBox="1"/>
          <p:nvPr/>
        </p:nvSpPr>
        <p:spPr>
          <a:xfrm>
            <a:off x="3813175" y="4011295"/>
            <a:ext cx="1083310" cy="3067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buClrTx/>
              <a:buSzTx/>
              <a:buFontTx/>
            </a:pPr>
            <a:r>
              <a:rPr lang="zh-CN" altLang="en-US" sz="1400" dirty="0">
                <a:solidFill>
                  <a:srgbClr val="C1834B"/>
                </a:solidFill>
                <a:latin typeface="方正大黑简体" panose="02010601030101010101" pitchFamily="2" charset="-122"/>
                <a:ea typeface="方正大黑简体" panose="02010601030101010101" pitchFamily="2" charset="-122"/>
              </a:rPr>
              <a:t>预约管理员</a:t>
            </a:r>
          </a:p>
        </p:txBody>
      </p:sp>
      <p:sp>
        <p:nvSpPr>
          <p:cNvPr id="124" name="文本框 123"/>
          <p:cNvSpPr txBox="1"/>
          <p:nvPr/>
        </p:nvSpPr>
        <p:spPr>
          <a:xfrm>
            <a:off x="3961899" y="3507105"/>
            <a:ext cx="754117" cy="2755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buClrTx/>
              <a:buSzTx/>
              <a:buFontTx/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方正大黑简体" panose="02010601030101010101" pitchFamily="2" charset="-122"/>
                <a:ea typeface="方正大黑简体" panose="02010601030101010101" pitchFamily="2" charset="-122"/>
              </a:rPr>
              <a:t>【结算】</a:t>
            </a:r>
          </a:p>
        </p:txBody>
      </p:sp>
      <p:sp>
        <p:nvSpPr>
          <p:cNvPr id="125" name="文本框 124"/>
          <p:cNvSpPr txBox="1"/>
          <p:nvPr/>
        </p:nvSpPr>
        <p:spPr>
          <a:xfrm>
            <a:off x="5464175" y="4008120"/>
            <a:ext cx="108331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buClrTx/>
              <a:buSzTx/>
              <a:buFontTx/>
            </a:pPr>
            <a:r>
              <a:rPr lang="zh-CN" altLang="en-US" sz="1400" b="1" dirty="0">
                <a:solidFill>
                  <a:srgbClr val="1C408F"/>
                </a:solidFill>
                <a:latin typeface="方正大黑简体" panose="02010601030101010101" pitchFamily="2" charset="-122"/>
                <a:ea typeface="方正大黑简体" panose="02010601030101010101" pitchFamily="2" charset="-122"/>
              </a:rPr>
              <a:t>  申请人（老师）</a:t>
            </a:r>
          </a:p>
        </p:txBody>
      </p:sp>
      <p:sp>
        <p:nvSpPr>
          <p:cNvPr id="126" name="文本框 125"/>
          <p:cNvSpPr txBox="1"/>
          <p:nvPr/>
        </p:nvSpPr>
        <p:spPr>
          <a:xfrm>
            <a:off x="5364480" y="3507105"/>
            <a:ext cx="980440" cy="2755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buClrTx/>
              <a:buSzTx/>
              <a:buFontTx/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方正大黑简体" panose="02010601030101010101" pitchFamily="2" charset="-122"/>
                <a:ea typeface="方正大黑简体" panose="02010601030101010101" pitchFamily="2" charset="-122"/>
              </a:rPr>
              <a:t>【结算审批】</a:t>
            </a:r>
          </a:p>
        </p:txBody>
      </p:sp>
      <p:sp>
        <p:nvSpPr>
          <p:cNvPr id="127" name="文本框 126"/>
          <p:cNvSpPr txBox="1"/>
          <p:nvPr/>
        </p:nvSpPr>
        <p:spPr>
          <a:xfrm>
            <a:off x="7134860" y="3704590"/>
            <a:ext cx="1083310" cy="3067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buClrTx/>
              <a:buSzTx/>
              <a:buFontTx/>
            </a:pPr>
            <a:r>
              <a:rPr lang="zh-CN" altLang="en-US" sz="1400" dirty="0">
                <a:solidFill>
                  <a:srgbClr val="C1834B"/>
                </a:solidFill>
                <a:latin typeface="方正大黑简体" panose="02010601030101010101" pitchFamily="2" charset="-122"/>
                <a:ea typeface="方正大黑简体" panose="02010601030101010101" pitchFamily="2" charset="-122"/>
              </a:rPr>
              <a:t>预约管理员</a:t>
            </a:r>
          </a:p>
        </p:txBody>
      </p:sp>
      <p:sp>
        <p:nvSpPr>
          <p:cNvPr id="128" name="文本框 127"/>
          <p:cNvSpPr txBox="1"/>
          <p:nvPr/>
        </p:nvSpPr>
        <p:spPr>
          <a:xfrm>
            <a:off x="8030210" y="3719830"/>
            <a:ext cx="980440" cy="2755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buClrTx/>
              <a:buSzTx/>
              <a:buFontTx/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方正大黑简体" panose="02010601030101010101" pitchFamily="2" charset="-122"/>
                <a:ea typeface="方正大黑简体" panose="02010601030101010101" pitchFamily="2" charset="-122"/>
              </a:rPr>
              <a:t>【办结】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827720" y="411153"/>
            <a:ext cx="3133090" cy="3371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1600" b="1" dirty="0">
                <a:solidFill>
                  <a:srgbClr val="FF0000"/>
                </a:solidFill>
                <a:latin typeface="方正大黑简体" panose="02010601030101010101" pitchFamily="2" charset="-122"/>
                <a:ea typeface="方正大黑简体" panose="02010601030101010101" pitchFamily="2" charset="-122"/>
              </a:rPr>
              <a:t>经手人</a:t>
            </a:r>
            <a:r>
              <a:rPr lang="zh-CN" altLang="en-US" sz="1600" dirty="0">
                <a:solidFill>
                  <a:srgbClr val="1C408F"/>
                </a:solidFill>
                <a:latin typeface="方正大黑简体" panose="02010601030101010101" pitchFamily="2" charset="-122"/>
                <a:ea typeface="方正大黑简体" panose="02010601030101010101" pitchFamily="2" charset="-122"/>
              </a:rPr>
              <a:t>【提交申请单】-预约设施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395605" y="987425"/>
            <a:ext cx="8340725" cy="15684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fontAlgn="auto">
              <a:lnSpc>
                <a:spcPct val="150000"/>
              </a:lnSpc>
              <a:buClrTx/>
              <a:buSzTx/>
              <a:buFontTx/>
            </a:pPr>
            <a:r>
              <a:rPr lang="zh-CN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charset="0"/>
                <a:ea typeface="方正大黑简体" panose="02010601030101010101" pitchFamily="2" charset="-122"/>
              </a:rPr>
              <a:t>登录后进入</a:t>
            </a:r>
            <a:r>
              <a:rPr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charset="0"/>
                <a:ea typeface="方正大黑简体" panose="02010601030101010101" pitchFamily="2" charset="-122"/>
              </a:rPr>
              <a:t>首页，经手人点击【设施列表】，可以直接预约设施或条件筛选后点击【预约】、【去排队】按钮，进行预约设施或排队</a:t>
            </a:r>
          </a:p>
          <a:p>
            <a:pPr algn="l" fontAlgn="auto">
              <a:lnSpc>
                <a:spcPct val="150000"/>
              </a:lnSpc>
              <a:buClrTx/>
              <a:buSzTx/>
              <a:buFontTx/>
            </a:pPr>
            <a:r>
              <a:rPr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①</a:t>
            </a:r>
            <a:r>
              <a:rPr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charset="0"/>
                <a:ea typeface="方正大黑简体" panose="02010601030101010101" pitchFamily="2" charset="-122"/>
              </a:rPr>
              <a:t>首页-&gt;设施列表-&gt;可预约-&gt;预约</a:t>
            </a:r>
          </a:p>
          <a:p>
            <a:pPr algn="l" fontAlgn="auto">
              <a:lnSpc>
                <a:spcPct val="150000"/>
              </a:lnSpc>
              <a:buClrTx/>
              <a:buSzTx/>
              <a:buFontTx/>
            </a:pPr>
            <a:r>
              <a:rPr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②</a:t>
            </a:r>
            <a:r>
              <a:rPr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charset="0"/>
                <a:ea typeface="方正大黑简体" panose="02010601030101010101" pitchFamily="2" charset="-122"/>
              </a:rPr>
              <a:t>首页-&gt;设施列表-&gt;需排队-&gt;去排队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67995" y="2643505"/>
            <a:ext cx="6266815" cy="1633855"/>
          </a:xfrm>
          <a:prstGeom prst="rect">
            <a:avLst/>
          </a:prstGeom>
          <a:ln w="19050">
            <a:solidFill>
              <a:srgbClr val="C1834B"/>
            </a:solidFill>
          </a:ln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5" cstate="print"/>
          <a:srcRect t="7982" r="46877" b="-339"/>
          <a:stretch>
            <a:fillRect/>
          </a:stretch>
        </p:blipFill>
        <p:spPr>
          <a:xfrm>
            <a:off x="6424930" y="2141855"/>
            <a:ext cx="2611755" cy="2825115"/>
          </a:xfrm>
          <a:prstGeom prst="rect">
            <a:avLst/>
          </a:prstGeom>
          <a:ln w="19050">
            <a:solidFill>
              <a:srgbClr val="C1834B"/>
            </a:solidFill>
          </a:ln>
        </p:spPr>
      </p:pic>
      <p:sp>
        <p:nvSpPr>
          <p:cNvPr id="5" name="右箭头 4"/>
          <p:cNvSpPr/>
          <p:nvPr/>
        </p:nvSpPr>
        <p:spPr>
          <a:xfrm>
            <a:off x="4140200" y="4083685"/>
            <a:ext cx="2218690" cy="76200"/>
          </a:xfrm>
          <a:prstGeom prst="rightArrow">
            <a:avLst/>
          </a:prstGeom>
          <a:solidFill>
            <a:srgbClr val="FF1B0D"/>
          </a:solidFill>
          <a:ln>
            <a:solidFill>
              <a:srgbClr val="FF1B0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MMONDATA" val="eyJoZGlkIjoiNmM3MzhkZWRhODQ3OTU2MzdmNjEwNDQxZmViNzUxNWEifQ==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i"/>
  <p:tag name="KSO_WM_UNIT_INDEX" val="1_2_1"/>
  <p:tag name="KSO_WM_UNIT_ID" val="diagram20200184_2*m_h_i*1_2_1"/>
  <p:tag name="KSO_WM_TEMPLATE_CATEGORY" val="diagram"/>
  <p:tag name="KSO_WM_TEMPLATE_INDEX" val="20200184"/>
  <p:tag name="KSO_WM_UNIT_LAYERLEVEL" val="1_1_1"/>
  <p:tag name="KSO_WM_TAG_VERSION" val="1.0"/>
  <p:tag name="KSO_WM_BEAUTIFY_FLAG" val="#wm#"/>
  <p:tag name="KSO_WM_UNIT_FILL_FORE_SCHEMECOLOR_INDEX" val="5"/>
  <p:tag name="KSO_WM_UNIT_FILL_TYPE" val="1"/>
  <p:tag name="KSO_WM_UNIT_TEXT_FILL_FORE_SCHEMECOLOR_INDEX" val="2"/>
  <p:tag name="KSO_WM_UNIT_TEXT_FILL_TYPE" val="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i"/>
  <p:tag name="KSO_WM_UNIT_INDEX" val="1_3_1"/>
  <p:tag name="KSO_WM_UNIT_ID" val="diagram20200184_2*m_h_i*1_3_1"/>
  <p:tag name="KSO_WM_TEMPLATE_CATEGORY" val="diagram"/>
  <p:tag name="KSO_WM_TEMPLATE_INDEX" val="20200184"/>
  <p:tag name="KSO_WM_UNIT_LAYERLEVEL" val="1_1_1"/>
  <p:tag name="KSO_WM_TAG_VERSION" val="1.0"/>
  <p:tag name="KSO_WM_BEAUTIFY_FLAG" val="#wm#"/>
  <p:tag name="KSO_WM_UNIT_FILL_FORE_SCHEMECOLOR_INDEX" val="5"/>
  <p:tag name="KSO_WM_UNIT_FILL_TYPE" val="1"/>
  <p:tag name="KSO_WM_UNIT_TEXT_FILL_FORE_SCHEMECOLOR_INDEX" val="2"/>
  <p:tag name="KSO_WM_UNIT_TEXT_FILL_TYPE" val="1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i"/>
  <p:tag name="KSO_WM_UNIT_INDEX" val="1"/>
  <p:tag name="KSO_WM_UNIT_ID" val="diagram20200184_2*i*1"/>
  <p:tag name="KSO_WM_TEMPLATE_CATEGORY" val="diagram"/>
  <p:tag name="KSO_WM_TEMPLATE_INDEX" val="20200184"/>
  <p:tag name="KSO_WM_UNIT_LAYERLEVEL" val="1"/>
  <p:tag name="KSO_WM_TAG_VERSION" val="1.0"/>
  <p:tag name="KSO_WM_BEAUTIFY_FLAG" val="#wm#"/>
  <p:tag name="KSO_WM_UNIT_LINE_FORE_SCHEMECOLOR_INDEX" val="14"/>
  <p:tag name="KSO_WM_UNIT_LINE_FILL_TYPE" val="2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i"/>
  <p:tag name="KSO_WM_UNIT_INDEX" val="1_1_6"/>
  <p:tag name="KSO_WM_UNIT_ID" val="diagram20200184_2*m_h_i*1_1_6"/>
  <p:tag name="KSO_WM_TEMPLATE_CATEGORY" val="diagram"/>
  <p:tag name="KSO_WM_TEMPLATE_INDEX" val="20200184"/>
  <p:tag name="KSO_WM_UNIT_LAYERLEVEL" val="1_1_1"/>
  <p:tag name="KSO_WM_TAG_VERSION" val="1.0"/>
  <p:tag name="KSO_WM_BEAUTIFY_FLAG" val="#wm#"/>
  <p:tag name="KSO_WM_UNIT_FILL_FORE_SCHEMECOLOR_INDEX" val="14"/>
  <p:tag name="KSO_WM_UNIT_FILL_TYPE" val="1"/>
  <p:tag name="KSO_WM_UNIT_TEXT_FILL_FORE_SCHEMECOLOR_INDEX" val="2"/>
  <p:tag name="KSO_WM_UNIT_TEXT_FILL_TYPE" val="1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i"/>
  <p:tag name="KSO_WM_UNIT_INDEX" val="1_1_7"/>
  <p:tag name="KSO_WM_UNIT_ID" val="diagram20200184_2*m_h_i*1_1_7"/>
  <p:tag name="KSO_WM_TEMPLATE_CATEGORY" val="diagram"/>
  <p:tag name="KSO_WM_TEMPLATE_INDEX" val="20200184"/>
  <p:tag name="KSO_WM_UNIT_LAYERLEVEL" val="1_1_1"/>
  <p:tag name="KSO_WM_TAG_VERSION" val="1.0"/>
  <p:tag name="KSO_WM_BEAUTIFY_FLAG" val="#wm#"/>
  <p:tag name="KSO_WM_UNIT_FILL_FORE_SCHEMECOLOR_INDEX" val="5"/>
  <p:tag name="KSO_WM_UNIT_FILL_TYPE" val="1"/>
  <p:tag name="KSO_WM_UNIT_TEXT_FILL_FORE_SCHEMECOLOR_INDEX" val="2"/>
  <p:tag name="KSO_WM_UNIT_TEXT_FILL_TYPE" val="1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i"/>
  <p:tag name="KSO_WM_UNIT_INDEX" val="2"/>
  <p:tag name="KSO_WM_UNIT_ID" val="diagram20200184_2*i*2"/>
  <p:tag name="KSO_WM_TEMPLATE_CATEGORY" val="diagram"/>
  <p:tag name="KSO_WM_TEMPLATE_INDEX" val="20200184"/>
  <p:tag name="KSO_WM_UNIT_LAYERLEVEL" val="1"/>
  <p:tag name="KSO_WM_TAG_VERSION" val="1.0"/>
  <p:tag name="KSO_WM_BEAUTIFY_FLAG" val="#wm#"/>
  <p:tag name="KSO_WM_UNIT_FILL_FORE_SCHEMECOLOR_INDEX" val="14"/>
  <p:tag name="KSO_WM_UNIT_FILL_TYPE" val="1"/>
  <p:tag name="KSO_WM_UNIT_TEXT_FILL_FORE_SCHEMECOLOR_INDEX" val="13"/>
  <p:tag name="KSO_WM_UNIT_TEXT_FILL_TYPE" val="1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NOCLEAR" val="0"/>
  <p:tag name="KSO_WM_UNIT_VALUE" val="42"/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f"/>
  <p:tag name="KSO_WM_UNIT_INDEX" val="1_1_1"/>
  <p:tag name="KSO_WM_UNIT_ID" val="diagram20200184_2*m_h_f*1_1_1"/>
  <p:tag name="KSO_WM_TEMPLATE_CATEGORY" val="diagram"/>
  <p:tag name="KSO_WM_TEMPLATE_INDEX" val="20200184"/>
  <p:tag name="KSO_WM_UNIT_LAYERLEVEL" val="1_1_1"/>
  <p:tag name="KSO_WM_TAG_VERSION" val="1.0"/>
  <p:tag name="KSO_WM_BEAUTIFY_FLAG" val="#wm#"/>
  <p:tag name="KSO_WM_UNIT_PRESET_TEXT" val="单击此处添加文本具体内容，简明扼要的阐述您的观点。"/>
  <p:tag name="KSO_WM_UNIT_TEXT_FILL_FORE_SCHEMECOLOR_INDEX" val="14"/>
  <p:tag name="KSO_WM_UNIT_TEXT_FILL_TYPE" val="1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NOCLEAR" val="0"/>
  <p:tag name="KSO_WM_UNIT_VALUE" val="14"/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a"/>
  <p:tag name="KSO_WM_UNIT_INDEX" val="1_1_1"/>
  <p:tag name="KSO_WM_UNIT_ID" val="diagram20200184_2*m_h_a*1_1_1"/>
  <p:tag name="KSO_WM_TEMPLATE_CATEGORY" val="diagram"/>
  <p:tag name="KSO_WM_TEMPLATE_INDEX" val="20200184"/>
  <p:tag name="KSO_WM_UNIT_LAYERLEVEL" val="1_1_1"/>
  <p:tag name="KSO_WM_TAG_VERSION" val="1.0"/>
  <p:tag name="KSO_WM_BEAUTIFY_FLAG" val="#wm#"/>
  <p:tag name="KSO_WM_UNIT_PRESET_TEXT" val="单击此处添加标题"/>
  <p:tag name="KSO_WM_UNIT_TEXT_FILL_FORE_SCHEMECOLOR_INDEX" val="13"/>
  <p:tag name="KSO_WM_UNIT_TEXT_FILL_TYPE" val="1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NOCLEAR" val="0"/>
  <p:tag name="KSO_WM_UNIT_VALUE" val="42"/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f"/>
  <p:tag name="KSO_WM_UNIT_INDEX" val="1_2_1"/>
  <p:tag name="KSO_WM_UNIT_ID" val="diagram20200184_2*m_h_f*1_2_1"/>
  <p:tag name="KSO_WM_TEMPLATE_CATEGORY" val="diagram"/>
  <p:tag name="KSO_WM_TEMPLATE_INDEX" val="20200184"/>
  <p:tag name="KSO_WM_UNIT_LAYERLEVEL" val="1_1_1"/>
  <p:tag name="KSO_WM_TAG_VERSION" val="1.0"/>
  <p:tag name="KSO_WM_BEAUTIFY_FLAG" val="#wm#"/>
  <p:tag name="KSO_WM_UNIT_PRESET_TEXT" val="单击此处添加文本具体内容，简明扼要的阐述您的观点。"/>
  <p:tag name="KSO_WM_UNIT_TEXT_FILL_FORE_SCHEMECOLOR_INDEX" val="14"/>
  <p:tag name="KSO_WM_UNIT_TEXT_FILL_TYPE" val="1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NOCLEAR" val="0"/>
  <p:tag name="KSO_WM_UNIT_VALUE" val="14"/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a"/>
  <p:tag name="KSO_WM_UNIT_INDEX" val="1_2_1"/>
  <p:tag name="KSO_WM_UNIT_ID" val="diagram20200184_2*m_h_a*1_2_1"/>
  <p:tag name="KSO_WM_TEMPLATE_CATEGORY" val="diagram"/>
  <p:tag name="KSO_WM_TEMPLATE_INDEX" val="20200184"/>
  <p:tag name="KSO_WM_UNIT_LAYERLEVEL" val="1_1_1"/>
  <p:tag name="KSO_WM_TAG_VERSION" val="1.0"/>
  <p:tag name="KSO_WM_BEAUTIFY_FLAG" val="#wm#"/>
  <p:tag name="KSO_WM_UNIT_PRESET_TEXT" val="单击此处添加标题"/>
  <p:tag name="KSO_WM_UNIT_TEXT_FILL_FORE_SCHEMECOLOR_INDEX" val="13"/>
  <p:tag name="KSO_WM_UNIT_TEXT_FILL_TYPE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325,&quot;width&quot;:9466}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NOCLEAR" val="0"/>
  <p:tag name="KSO_WM_UNIT_VALUE" val="42"/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f"/>
  <p:tag name="KSO_WM_UNIT_INDEX" val="1_3_1"/>
  <p:tag name="KSO_WM_UNIT_ID" val="diagram20200184_2*m_h_f*1_3_1"/>
  <p:tag name="KSO_WM_TEMPLATE_CATEGORY" val="diagram"/>
  <p:tag name="KSO_WM_TEMPLATE_INDEX" val="20200184"/>
  <p:tag name="KSO_WM_UNIT_LAYERLEVEL" val="1_1_1"/>
  <p:tag name="KSO_WM_TAG_VERSION" val="1.0"/>
  <p:tag name="KSO_WM_BEAUTIFY_FLAG" val="#wm#"/>
  <p:tag name="KSO_WM_UNIT_PRESET_TEXT" val="单击此处添加文本具体内容，简明扼要的阐述您的观点。"/>
  <p:tag name="KSO_WM_UNIT_TEXT_FILL_FORE_SCHEMECOLOR_INDEX" val="14"/>
  <p:tag name="KSO_WM_UNIT_TEXT_FILL_TYPE" val="1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NOCLEAR" val="0"/>
  <p:tag name="KSO_WM_UNIT_VALUE" val="14"/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a"/>
  <p:tag name="KSO_WM_UNIT_INDEX" val="1_3_1"/>
  <p:tag name="KSO_WM_UNIT_ID" val="diagram20200184_2*m_h_a*1_3_1"/>
  <p:tag name="KSO_WM_TEMPLATE_CATEGORY" val="diagram"/>
  <p:tag name="KSO_WM_TEMPLATE_INDEX" val="20200184"/>
  <p:tag name="KSO_WM_UNIT_LAYERLEVEL" val="1_1_1"/>
  <p:tag name="KSO_WM_TAG_VERSION" val="1.0"/>
  <p:tag name="KSO_WM_BEAUTIFY_FLAG" val="#wm#"/>
  <p:tag name="KSO_WM_UNIT_PRESET_TEXT" val="单击此处添加标题"/>
  <p:tag name="KSO_WM_UNIT_TEXT_FILL_FORE_SCHEMECOLOR_INDEX" val="13"/>
  <p:tag name="KSO_WM_UNIT_TEXT_FILL_TYPE" val="1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i"/>
  <p:tag name="KSO_WM_UNIT_INDEX" val="3"/>
  <p:tag name="KSO_WM_UNIT_ID" val="diagram20200184_2*i*3"/>
  <p:tag name="KSO_WM_TEMPLATE_CATEGORY" val="diagram"/>
  <p:tag name="KSO_WM_TEMPLATE_INDEX" val="20200184"/>
  <p:tag name="KSO_WM_UNIT_LAYERLEVEL" val="1"/>
  <p:tag name="KSO_WM_TAG_VERSION" val="1.0"/>
  <p:tag name="KSO_WM_BEAUTIFY_FLAG" val="#wm#"/>
  <p:tag name="KSO_WM_UNIT_LINE_FORE_SCHEMECOLOR_INDEX" val="14"/>
  <p:tag name="KSO_WM_UNIT_LINE_FILL_TYPE" val="2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i"/>
  <p:tag name="KSO_WM_UNIT_INDEX" val="1_2_5"/>
  <p:tag name="KSO_WM_UNIT_ID" val="diagram20200184_2*m_h_i*1_2_5"/>
  <p:tag name="KSO_WM_TEMPLATE_CATEGORY" val="diagram"/>
  <p:tag name="KSO_WM_TEMPLATE_INDEX" val="20200184"/>
  <p:tag name="KSO_WM_UNIT_LAYERLEVEL" val="1_1_1"/>
  <p:tag name="KSO_WM_TAG_VERSION" val="1.0"/>
  <p:tag name="KSO_WM_BEAUTIFY_FLAG" val="#wm#"/>
  <p:tag name="KSO_WM_UNIT_FILL_FORE_SCHEMECOLOR_INDEX" val="14"/>
  <p:tag name="KSO_WM_UNIT_FILL_TYPE" val="1"/>
  <p:tag name="KSO_WM_UNIT_TEXT_FILL_FORE_SCHEMECOLOR_INDEX" val="2"/>
  <p:tag name="KSO_WM_UNIT_TEXT_FILL_TYPE" val="1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i"/>
  <p:tag name="KSO_WM_UNIT_INDEX" val="1_3_3"/>
  <p:tag name="KSO_WM_UNIT_ID" val="diagram20200184_2*m_h_i*1_3_3"/>
  <p:tag name="KSO_WM_TEMPLATE_CATEGORY" val="diagram"/>
  <p:tag name="KSO_WM_TEMPLATE_INDEX" val="20200184"/>
  <p:tag name="KSO_WM_UNIT_LAYERLEVEL" val="1_1_1"/>
  <p:tag name="KSO_WM_TAG_VERSION" val="1.0"/>
  <p:tag name="KSO_WM_BEAUTIFY_FLAG" val="#wm#"/>
  <p:tag name="KSO_WM_UNIT_LINE_FORE_SCHEMECOLOR_INDEX" val="14"/>
  <p:tag name="KSO_WM_UNIT_LINE_FILL_TYPE" val="2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i"/>
  <p:tag name="KSO_WM_UNIT_INDEX" val="1_3_4"/>
  <p:tag name="KSO_WM_UNIT_ID" val="diagram20200184_2*m_h_i*1_3_4"/>
  <p:tag name="KSO_WM_TEMPLATE_CATEGORY" val="diagram"/>
  <p:tag name="KSO_WM_TEMPLATE_INDEX" val="20200184"/>
  <p:tag name="KSO_WM_UNIT_LAYERLEVEL" val="1_1_1"/>
  <p:tag name="KSO_WM_TAG_VERSION" val="1.0"/>
  <p:tag name="KSO_WM_BEAUTIFY_FLAG" val="#wm#"/>
  <p:tag name="KSO_WM_UNIT_FILL_FORE_SCHEMECOLOR_INDEX" val="14"/>
  <p:tag name="KSO_WM_UNIT_FILL_TYPE" val="1"/>
  <p:tag name="KSO_WM_UNIT_TEXT_FILL_FORE_SCHEMECOLOR_INDEX" val="2"/>
  <p:tag name="KSO_WM_UNIT_TEXT_FILL_TYPE" val="1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i"/>
  <p:tag name="KSO_WM_UNIT_INDEX" val="1_3_5"/>
  <p:tag name="KSO_WM_UNIT_ID" val="diagram20200184_2*m_h_i*1_3_5"/>
  <p:tag name="KSO_WM_TEMPLATE_CATEGORY" val="diagram"/>
  <p:tag name="KSO_WM_TEMPLATE_INDEX" val="20200184"/>
  <p:tag name="KSO_WM_UNIT_LAYERLEVEL" val="1_1_1"/>
  <p:tag name="KSO_WM_TAG_VERSION" val="1.0"/>
  <p:tag name="KSO_WM_BEAUTIFY_FLAG" val="#wm#"/>
  <p:tag name="KSO_WM_UNIT_FILL_FORE_SCHEMECOLOR_INDEX" val="5"/>
  <p:tag name="KSO_WM_UNIT_FILL_TYPE" val="1"/>
  <p:tag name="KSO_WM_UNIT_TEXT_FILL_FORE_SCHEMECOLOR_INDEX" val="2"/>
  <p:tag name="KSO_WM_UNIT_TEXT_FILL_TYPE" val="1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i"/>
  <p:tag name="KSO_WM_UNIT_INDEX" val="4"/>
  <p:tag name="KSO_WM_UNIT_ID" val="diagram20200184_2*i*4"/>
  <p:tag name="KSO_WM_TEMPLATE_CATEGORY" val="diagram"/>
  <p:tag name="KSO_WM_TEMPLATE_INDEX" val="20200184"/>
  <p:tag name="KSO_WM_UNIT_LAYERLEVEL" val="1"/>
  <p:tag name="KSO_WM_TAG_VERSION" val="1.0"/>
  <p:tag name="KSO_WM_BEAUTIFY_FLAG" val="#wm#"/>
  <p:tag name="KSO_WM_UNIT_FILL_FORE_SCHEMECOLOR_INDEX" val="14"/>
  <p:tag name="KSO_WM_UNIT_FILL_TYPE" val="1"/>
  <p:tag name="KSO_WM_UNIT_TEXT_FILL_FORE_SCHEMECOLOR_INDEX" val="13"/>
  <p:tag name="KSO_WM_UNIT_TEXT_FILL_TYPE" val="1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i"/>
  <p:tag name="KSO_WM_UNIT_INDEX" val="1_2_6"/>
  <p:tag name="KSO_WM_UNIT_ID" val="diagram20200184_2*m_h_i*1_2_6"/>
  <p:tag name="KSO_WM_TEMPLATE_CATEGORY" val="diagram"/>
  <p:tag name="KSO_WM_TEMPLATE_INDEX" val="20200184"/>
  <p:tag name="KSO_WM_UNIT_LAYERLEVEL" val="1_1_1"/>
  <p:tag name="KSO_WM_TAG_VERSION" val="1.0"/>
  <p:tag name="KSO_WM_BEAUTIFY_FLAG" val="#wm#"/>
  <p:tag name="KSO_WM_UNIT_FILL_FORE_SCHEMECOLOR_INDEX" val="5"/>
  <p:tag name="KSO_WM_UNIT_FILL_TYPE" val="1"/>
  <p:tag name="KSO_WM_UNIT_TEXT_FILL_FORE_SCHEMECOLOR_INDEX" val="2"/>
  <p:tag name="KSO_WM_UNIT_TEXT_FILL_TYPE" val="1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VALUE" val="102*102"/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x"/>
  <p:tag name="KSO_WM_UNIT_INDEX" val="1_2_1"/>
  <p:tag name="KSO_WM_UNIT_ID" val="diagram20200184_2*m_h_x*1_2_1"/>
  <p:tag name="KSO_WM_TEMPLATE_CATEGORY" val="diagram"/>
  <p:tag name="KSO_WM_TEMPLATE_INDEX" val="20200184"/>
  <p:tag name="KSO_WM_UNIT_LAYERLEVEL" val="1_1_1"/>
  <p:tag name="KSO_WM_TAG_VERSION" val="1.0"/>
  <p:tag name="KSO_WM_BEAUTIFY_FLAG" val="#wm#"/>
  <p:tag name="KSO_WM_UNIT_FILL_FORE_SCHEMECOLOR_INDEX" val="14"/>
  <p:tag name="KSO_WM_UNIT_FILL_TYPE" val="1"/>
  <p:tag name="KSO_WM_UNIT_TEXT_FILL_FORE_SCHEMECOLOR_INDEX" val="13"/>
  <p:tag name="KSO_WM_UNIT_TEXT_FILL_TYPE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ABLE_BEAUTIFY" val="smartTable{1134a450-f854-4eca-bc85-db32de5494be}"/>
  <p:tag name="TABLE_ENDDRAG_ORIGIN_RECT" val="556*267"/>
  <p:tag name="TABLE_ENDDRAG_RECT" val="59*83*556*267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VALUE" val="52*79"/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x"/>
  <p:tag name="KSO_WM_UNIT_INDEX" val="1_3_1"/>
  <p:tag name="KSO_WM_UNIT_ID" val="diagram20200184_2*m_h_x*1_3_1"/>
  <p:tag name="KSO_WM_TEMPLATE_CATEGORY" val="diagram"/>
  <p:tag name="KSO_WM_TEMPLATE_INDEX" val="20200184"/>
  <p:tag name="KSO_WM_UNIT_LAYERLEVEL" val="1_1_1"/>
  <p:tag name="KSO_WM_TAG_VERSION" val="1.0"/>
  <p:tag name="KSO_WM_BEAUTIFY_FLAG" val="#wm#"/>
  <p:tag name="KSO_WM_UNIT_FILL_FORE_SCHEMECOLOR_INDEX" val="14"/>
  <p:tag name="KSO_WM_UNIT_FILL_TYPE" val="1"/>
  <p:tag name="KSO_WM_UNIT_TEXT_FILL_FORE_SCHEMECOLOR_INDEX" val="13"/>
  <p:tag name="KSO_WM_UNIT_TEXT_FILL_TYPE" val="1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VALUE" val="98*105"/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x"/>
  <p:tag name="KSO_WM_UNIT_INDEX" val="1_3_2"/>
  <p:tag name="KSO_WM_UNIT_ID" val="diagram20200184_2*m_h_x*1_3_2"/>
  <p:tag name="KSO_WM_TEMPLATE_CATEGORY" val="diagram"/>
  <p:tag name="KSO_WM_TEMPLATE_INDEX" val="20200184"/>
  <p:tag name="KSO_WM_UNIT_LAYERLEVEL" val="1_1_1"/>
  <p:tag name="KSO_WM_TAG_VERSION" val="1.0"/>
  <p:tag name="KSO_WM_BEAUTIFY_FLAG" val="#wm#"/>
  <p:tag name="KSO_WM_UNIT_FILL_FORE_SCHEMECOLOR_INDEX" val="14"/>
  <p:tag name="KSO_WM_UNIT_FILL_TYPE" val="1"/>
  <p:tag name="KSO_WM_UNIT_TEXT_FILL_FORE_SCHEMECOLOR_INDEX" val="13"/>
  <p:tag name="KSO_WM_UNIT_TEXT_FILL_TYPE" val="1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i"/>
  <p:tag name="KSO_WM_UNIT_INDEX" val="1_2_3"/>
  <p:tag name="KSO_WM_UNIT_ID" val="diagram20200184_2*m_h_i*1_2_3"/>
  <p:tag name="KSO_WM_TEMPLATE_CATEGORY" val="diagram"/>
  <p:tag name="KSO_WM_TEMPLATE_INDEX" val="20200184"/>
  <p:tag name="KSO_WM_UNIT_LAYERLEVEL" val="1_1_1"/>
  <p:tag name="KSO_WM_TAG_VERSION" val="1.0"/>
  <p:tag name="KSO_WM_BEAUTIFY_FLAG" val="#wm#"/>
  <p:tag name="KSO_WM_UNIT_LINE_FORE_SCHEMECOLOR_INDEX" val="14"/>
  <p:tag name="KSO_WM_UNIT_LINE_FILL_TYPE" val="2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i"/>
  <p:tag name="KSO_WM_UNIT_INDEX" val="1_2_4"/>
  <p:tag name="KSO_WM_UNIT_ID" val="diagram20200184_2*m_h_i*1_2_4"/>
  <p:tag name="KSO_WM_TEMPLATE_CATEGORY" val="diagram"/>
  <p:tag name="KSO_WM_TEMPLATE_INDEX" val="20200184"/>
  <p:tag name="KSO_WM_UNIT_LAYERLEVEL" val="1_1_1"/>
  <p:tag name="KSO_WM_TAG_VERSION" val="1.0"/>
  <p:tag name="KSO_WM_BEAUTIFY_FLAG" val="#wm#"/>
  <p:tag name="KSO_WM_UNIT_LINE_FORE_SCHEMECOLOR_INDEX" val="14"/>
  <p:tag name="KSO_WM_UNIT_LINE_FILL_TYPE" val="2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VALUE" val="104*104"/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x"/>
  <p:tag name="KSO_WM_UNIT_INDEX" val="1_1_1"/>
  <p:tag name="KSO_WM_UNIT_ID" val="diagram20200184_2*m_h_x*1_1_1"/>
  <p:tag name="KSO_WM_TEMPLATE_CATEGORY" val="diagram"/>
  <p:tag name="KSO_WM_TEMPLATE_INDEX" val="20200184"/>
  <p:tag name="KSO_WM_UNIT_LAYERLEVEL" val="1_1_1"/>
  <p:tag name="KSO_WM_TAG_VERSION" val="1.0"/>
  <p:tag name="KSO_WM_BEAUTIFY_FLAG" val="#wm#"/>
  <p:tag name="KSO_WM_UNIT_FILL_FORE_SCHEMECOLOR_INDEX" val="14"/>
  <p:tag name="KSO_WM_UNIT_FILL_TYPE" val="1"/>
  <p:tag name="KSO_WM_UNIT_TEXT_FILL_FORE_SCHEMECOLOR_INDEX" val="13"/>
  <p:tag name="KSO_WM_UNIT_TEXT_FILL_TYPE" val="1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VALUE" val="24*24"/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x"/>
  <p:tag name="KSO_WM_UNIT_INDEX" val="1_1_2"/>
  <p:tag name="KSO_WM_UNIT_ID" val="diagram20200184_2*m_h_x*1_1_2"/>
  <p:tag name="KSO_WM_TEMPLATE_CATEGORY" val="diagram"/>
  <p:tag name="KSO_WM_TEMPLATE_INDEX" val="20200184"/>
  <p:tag name="KSO_WM_UNIT_LAYERLEVEL" val="1_1_1"/>
  <p:tag name="KSO_WM_TAG_VERSION" val="1.0"/>
  <p:tag name="KSO_WM_BEAUTIFY_FLAG" val="#wm#"/>
  <p:tag name="KSO_WM_UNIT_FILL_FORE_SCHEMECOLOR_INDEX" val="14"/>
  <p:tag name="KSO_WM_UNIT_FILL_TYPE" val="1"/>
  <p:tag name="KSO_WM_UNIT_TEXT_FILL_FORE_SCHEMECOLOR_INDEX" val="13"/>
  <p:tag name="KSO_WM_UNIT_TEXT_FILL_TYPE" val="1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i"/>
  <p:tag name="KSO_WM_UNIT_INDEX" val="1_1_4"/>
  <p:tag name="KSO_WM_UNIT_ID" val="diagram20200184_2*m_h_i*1_1_4"/>
  <p:tag name="KSO_WM_TEMPLATE_CATEGORY" val="diagram"/>
  <p:tag name="KSO_WM_TEMPLATE_INDEX" val="20200184"/>
  <p:tag name="KSO_WM_UNIT_LAYERLEVEL" val="1_1_1"/>
  <p:tag name="KSO_WM_TAG_VERSION" val="1.0"/>
  <p:tag name="KSO_WM_BEAUTIFY_FLAG" val="#wm#"/>
  <p:tag name="KSO_WM_UNIT_LINE_FORE_SCHEMECOLOR_INDEX" val="14"/>
  <p:tag name="KSO_WM_UNIT_LINE_FILL_TYPE" val="2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i"/>
  <p:tag name="KSO_WM_UNIT_INDEX" val="1_1_5"/>
  <p:tag name="KSO_WM_UNIT_ID" val="diagram20200184_2*m_h_i*1_1_5"/>
  <p:tag name="KSO_WM_TEMPLATE_CATEGORY" val="diagram"/>
  <p:tag name="KSO_WM_TEMPLATE_INDEX" val="20200184"/>
  <p:tag name="KSO_WM_UNIT_LAYERLEVEL" val="1_1_1"/>
  <p:tag name="KSO_WM_TAG_VERSION" val="1.0"/>
  <p:tag name="KSO_WM_BEAUTIFY_FLAG" val="#wm#"/>
  <p:tag name="KSO_WM_UNIT_LINE_FORE_SCHEMECOLOR_INDEX" val="14"/>
  <p:tag name="KSO_WM_UNIT_LINE_FILL_TYPE" val="2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325,&quot;width&quot;:9466}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325,&quot;width&quot;:9466}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325,&quot;width&quot;:9466}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325,&quot;width&quot;:9466}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325,&quot;width&quot;:9466}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i"/>
  <p:tag name="KSO_WM_UNIT_INDEX" val="1_1"/>
  <p:tag name="KSO_WM_UNIT_ID" val="diagram20200184_2*m_i*1_1"/>
  <p:tag name="KSO_WM_TEMPLATE_CATEGORY" val="diagram"/>
  <p:tag name="KSO_WM_TEMPLATE_INDEX" val="20200184"/>
  <p:tag name="KSO_WM_UNIT_LAYERLEVEL" val="1_1"/>
  <p:tag name="KSO_WM_TAG_VERSION" val="1.0"/>
  <p:tag name="KSO_WM_BEAUTIFY_FLAG" val="#wm#"/>
  <p:tag name="KSO_WM_UNIT_LINE_FORE_SCHEMECOLOR_INDEX" val="14"/>
  <p:tag name="KSO_WM_UNIT_LINE_FILL_TYPE" val="2"/>
  <p:tag name="KSO_WM_UNIT_TEXT_FILL_FORE_SCHEMECOLOR_INDEX" val="13"/>
  <p:tag name="KSO_WM_UNIT_TEXT_FILL_TYPE" val="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i"/>
  <p:tag name="KSO_WM_UNIT_INDEX" val="1_1_1"/>
  <p:tag name="KSO_WM_UNIT_ID" val="diagram20200184_2*m_h_i*1_1_1"/>
  <p:tag name="KSO_WM_TEMPLATE_CATEGORY" val="diagram"/>
  <p:tag name="KSO_WM_TEMPLATE_INDEX" val="20200184"/>
  <p:tag name="KSO_WM_UNIT_LAYERLEVEL" val="1_1_1"/>
  <p:tag name="KSO_WM_TAG_VERSION" val="1.0"/>
  <p:tag name="KSO_WM_BEAUTIFY_FLAG" val="#wm#"/>
  <p:tag name="KSO_WM_UNIT_FILL_FORE_SCHEMECOLOR_INDEX" val="5"/>
  <p:tag name="KSO_WM_UNIT_FILL_TYPE" val="1"/>
  <p:tag name="KSO_WM_UNIT_TEXT_FILL_FORE_SCHEMECOLOR_INDEX" val="2"/>
  <p:tag name="KSO_WM_UNIT_TEXT_FILL_TYPE" val="1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60</TotalTime>
  <Words>1026</Words>
  <Application>Microsoft Office PowerPoint</Application>
  <PresentationFormat>全屏显示(16:9)</PresentationFormat>
  <Paragraphs>203</Paragraphs>
  <Slides>49</Slides>
  <Notes>30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49</vt:i4>
      </vt:variant>
    </vt:vector>
  </HeadingPairs>
  <TitlesOfParts>
    <vt:vector size="50" baseType="lpstr">
      <vt:lpstr>Office 主题​​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  <vt:lpstr>幻灯片 11</vt:lpstr>
      <vt:lpstr>幻灯片 12</vt:lpstr>
      <vt:lpstr>幻灯片 13</vt:lpstr>
      <vt:lpstr>幻灯片 14</vt:lpstr>
      <vt:lpstr>幻灯片 15</vt:lpstr>
      <vt:lpstr>幻灯片 16</vt:lpstr>
      <vt:lpstr>幻灯片 17</vt:lpstr>
      <vt:lpstr>幻灯片 18</vt:lpstr>
      <vt:lpstr>幻灯片 19</vt:lpstr>
      <vt:lpstr>幻灯片 20</vt:lpstr>
      <vt:lpstr>幻灯片 21</vt:lpstr>
      <vt:lpstr>幻灯片 22</vt:lpstr>
      <vt:lpstr>幻灯片 23</vt:lpstr>
      <vt:lpstr>幻灯片 24</vt:lpstr>
      <vt:lpstr>幻灯片 25</vt:lpstr>
      <vt:lpstr>幻灯片 26</vt:lpstr>
      <vt:lpstr>幻灯片 27</vt:lpstr>
      <vt:lpstr>幻灯片 28</vt:lpstr>
      <vt:lpstr>幻灯片 29</vt:lpstr>
      <vt:lpstr>幻灯片 30</vt:lpstr>
      <vt:lpstr>幻灯片 31</vt:lpstr>
      <vt:lpstr>幻灯片 32</vt:lpstr>
      <vt:lpstr>幻灯片 33</vt:lpstr>
      <vt:lpstr>幻灯片 34</vt:lpstr>
      <vt:lpstr>幻灯片 35</vt:lpstr>
      <vt:lpstr>幻灯片 36</vt:lpstr>
      <vt:lpstr>幻灯片 37</vt:lpstr>
      <vt:lpstr>幻灯片 38</vt:lpstr>
      <vt:lpstr>幻灯片 39</vt:lpstr>
      <vt:lpstr>幻灯片 40</vt:lpstr>
      <vt:lpstr>幻灯片 41</vt:lpstr>
      <vt:lpstr>幻灯片 42</vt:lpstr>
      <vt:lpstr>幻灯片 43</vt:lpstr>
      <vt:lpstr>幻灯片 44</vt:lpstr>
      <vt:lpstr>幻灯片 45</vt:lpstr>
      <vt:lpstr>幻灯片 46</vt:lpstr>
      <vt:lpstr>幻灯片 47</vt:lpstr>
      <vt:lpstr>幻灯片 48</vt:lpstr>
      <vt:lpstr>幻灯片 49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xb21cn</dc:creator>
  <cp:lastModifiedBy>user</cp:lastModifiedBy>
  <cp:revision>39</cp:revision>
  <dcterms:created xsi:type="dcterms:W3CDTF">2022-07-21T02:58:00Z</dcterms:created>
  <dcterms:modified xsi:type="dcterms:W3CDTF">2022-11-09T09:14:58Z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96BE493577F44B5CB6DB746E814DBDAF</vt:lpwstr>
  </property>
  <property fmtid="{D5CDD505-2E9C-101B-9397-08002B2CF9AE}" pid="3" name="KSOProductBuildVer">
    <vt:lpwstr>2052-11.1.0.12358</vt:lpwstr>
  </property>
</Properties>
</file>